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mov" ContentType="video/quicktime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73" r:id="rId3"/>
    <p:sldId id="257" r:id="rId4"/>
    <p:sldId id="274" r:id="rId5"/>
    <p:sldId id="275" r:id="rId6"/>
    <p:sldId id="258" r:id="rId7"/>
    <p:sldId id="259" r:id="rId8"/>
    <p:sldId id="264" r:id="rId9"/>
    <p:sldId id="263" r:id="rId10"/>
    <p:sldId id="276" r:id="rId11"/>
    <p:sldId id="278" r:id="rId12"/>
    <p:sldId id="260" r:id="rId13"/>
    <p:sldId id="261" r:id="rId14"/>
    <p:sldId id="262" r:id="rId15"/>
    <p:sldId id="318" r:id="rId16"/>
    <p:sldId id="266" r:id="rId17"/>
    <p:sldId id="265" r:id="rId18"/>
    <p:sldId id="319" r:id="rId19"/>
    <p:sldId id="277" r:id="rId20"/>
    <p:sldId id="268" r:id="rId21"/>
    <p:sldId id="270" r:id="rId22"/>
    <p:sldId id="269" r:id="rId23"/>
    <p:sldId id="271" r:id="rId24"/>
    <p:sldId id="272" r:id="rId25"/>
    <p:sldId id="279" r:id="rId26"/>
    <p:sldId id="280" r:id="rId27"/>
    <p:sldId id="281" r:id="rId28"/>
    <p:sldId id="288" r:id="rId29"/>
    <p:sldId id="282" r:id="rId30"/>
    <p:sldId id="283" r:id="rId31"/>
    <p:sldId id="304" r:id="rId32"/>
    <p:sldId id="290" r:id="rId33"/>
    <p:sldId id="321" r:id="rId34"/>
    <p:sldId id="305" r:id="rId35"/>
    <p:sldId id="289" r:id="rId36"/>
    <p:sldId id="284" r:id="rId37"/>
    <p:sldId id="291" r:id="rId38"/>
    <p:sldId id="306" r:id="rId39"/>
    <p:sldId id="292" r:id="rId40"/>
    <p:sldId id="293" r:id="rId41"/>
    <p:sldId id="294" r:id="rId42"/>
    <p:sldId id="295" r:id="rId43"/>
    <p:sldId id="296" r:id="rId44"/>
    <p:sldId id="297" r:id="rId45"/>
    <p:sldId id="320" r:id="rId46"/>
    <p:sldId id="307" r:id="rId47"/>
    <p:sldId id="285" r:id="rId48"/>
    <p:sldId id="298" r:id="rId49"/>
    <p:sldId id="299" r:id="rId50"/>
    <p:sldId id="300" r:id="rId51"/>
    <p:sldId id="302" r:id="rId52"/>
    <p:sldId id="303" r:id="rId53"/>
    <p:sldId id="287" r:id="rId54"/>
    <p:sldId id="308" r:id="rId55"/>
    <p:sldId id="323" r:id="rId56"/>
    <p:sldId id="309" r:id="rId57"/>
    <p:sldId id="311" r:id="rId58"/>
    <p:sldId id="312" r:id="rId59"/>
    <p:sldId id="313" r:id="rId60"/>
    <p:sldId id="286" r:id="rId61"/>
    <p:sldId id="314" r:id="rId62"/>
    <p:sldId id="315" r:id="rId63"/>
    <p:sldId id="317" r:id="rId64"/>
    <p:sldId id="316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23"/>
    <p:restoredTop sz="94617"/>
  </p:normalViewPr>
  <p:slideViewPr>
    <p:cSldViewPr showGuides="1">
      <p:cViewPr varScale="1">
        <p:scale>
          <a:sx n="88" d="100"/>
          <a:sy n="88" d="100"/>
        </p:scale>
        <p:origin x="13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image" Target="../media/image31.wmf"/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Relationship Id="rId2" Type="http://schemas.openxmlformats.org/officeDocument/2006/relationships/image" Target="../media/image7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Relationship Id="rId2" Type="http://schemas.openxmlformats.org/officeDocument/2006/relationships/image" Target="../media/image8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547" cy="457639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3852" y="0"/>
            <a:ext cx="2972547" cy="457639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B8809F37-F3C8-4A58-B737-E14B068E39A1}" type="datetimeFigureOut">
              <a:rPr lang="en-IE" smtClean="0"/>
              <a:t>13/03/2018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4899"/>
            <a:ext cx="2972547" cy="457639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3852" y="8684899"/>
            <a:ext cx="2972547" cy="457639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A9C8C62F-A8F8-4DF7-8F4E-54BE1EF352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6060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7200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5" y="0"/>
            <a:ext cx="2971800" cy="457200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86B69864-9917-419C-9F88-6E4AE8A63C75}" type="datetimeFigureOut">
              <a:rPr lang="en-IE" smtClean="0"/>
              <a:t>13/03/2018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685214"/>
            <a:ext cx="2971800" cy="457200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5" y="8685214"/>
            <a:ext cx="2971800" cy="457200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FE2A8CC9-B1BD-4545-86CF-D3AE4586E6B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13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A8CC9-B1BD-4545-86CF-D3AE4586E6B4}" type="slidenum">
              <a:rPr lang="en-IE" smtClean="0"/>
              <a:t>47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276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A8CC9-B1BD-4545-86CF-D3AE4586E6B4}" type="slidenum">
              <a:rPr lang="en-IE" smtClean="0"/>
              <a:t>49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276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6A881-C941-4E99-BAB9-59D68F1408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70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AECD5-64AE-4949-A659-CB80494FEF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9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B85AC-9F0F-4C57-B482-A6BC5610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0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4BFB4-0577-4283-8E04-8925659F01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24E99-E3D3-414F-B70A-4323C35E1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0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82628-08DD-41BA-88A6-985039B68B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8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B404E-EF3D-49B6-9811-ABDD427B9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8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BC760-AD19-4F28-B5C1-EE072BF008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9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3282A-18B8-4E78-9128-AB2739E3EF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0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58507-4424-45B1-B719-191DD9146B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2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064D9-6E80-4ED8-9B8A-CAC20A695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9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A0BC88F9-035E-4F5D-BA7C-FE57F15694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wmf"/><Relationship Id="rId3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oleObject" Target="file:////C:/Users/corrigad.MEE.TCD.IE/Saved%20Games/Desktop/4c8/Drawing1/Drawing/~Page-1/Sheet.4" TargetMode="External"/><Relationship Id="rId7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3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8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29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30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0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33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3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Relationship Id="rId3" Type="http://schemas.openxmlformats.org/officeDocument/2006/relationships/image" Target="../media/image4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44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7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oleObject" Target="../embeddings/oleObject9.bin"/><Relationship Id="rId8" Type="http://schemas.openxmlformats.org/officeDocument/2006/relationships/image" Target="../media/image54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5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oleObject" Target="../embeddings/oleObject11.bin"/><Relationship Id="rId8" Type="http://schemas.openxmlformats.org/officeDocument/2006/relationships/image" Target="../media/image6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4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4" Type="http://schemas.openxmlformats.org/officeDocument/2006/relationships/image" Target="../media/image68.tiff"/><Relationship Id="rId5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70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71.wmf"/><Relationship Id="rId8" Type="http://schemas.openxmlformats.org/officeDocument/2006/relationships/image" Target="../media/image74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80.wmf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82.w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83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On Video</a:t>
            </a:r>
            <a:endParaRPr 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smtClean="0"/>
              <a:t>4c8</a:t>
            </a:r>
            <a:endParaRPr lang="en-US" smtClean="0"/>
          </a:p>
        </p:txBody>
      </p:sp>
      <p:sp>
        <p:nvSpPr>
          <p:cNvPr id="2" name="TextBox 1"/>
          <p:cNvSpPr txBox="1"/>
          <p:nvPr/>
        </p:nvSpPr>
        <p:spPr>
          <a:xfrm>
            <a:off x="107504" y="6381328"/>
            <a:ext cx="7234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dirty="0" smtClean="0"/>
              <a:t>andout written by Prof. David Corrigan, based on Prof. Anil </a:t>
            </a:r>
            <a:r>
              <a:rPr lang="en-US" sz="1600" dirty="0" err="1" smtClean="0"/>
              <a:t>Kokaram</a:t>
            </a:r>
            <a:r>
              <a:rPr lang="en-US" sz="1600" dirty="0" smtClean="0"/>
              <a:t> material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/>
              <a:t>Interlacing makes it difficult to grab still frames from a TV</a:t>
            </a:r>
          </a:p>
        </p:txBody>
      </p:sp>
      <p:pic>
        <p:nvPicPr>
          <p:cNvPr id="11267" name="Picture 6" descr="C:\ack\teaching\msc\lecture9\pics\interlaced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14600"/>
            <a:ext cx="35655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7" descr="C:\ack\teaching\msc\lecture9\pics\odd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356552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8" descr="C:\ack\teaching\msc\lecture9\pics\even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648200"/>
            <a:ext cx="356552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 Box 9"/>
          <p:cNvSpPr txBox="1">
            <a:spLocks noChangeArrowheads="1"/>
          </p:cNvSpPr>
          <p:nvPr/>
        </p:nvSpPr>
        <p:spPr bwMode="auto">
          <a:xfrm>
            <a:off x="1600200" y="6248400"/>
            <a:ext cx="1411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/>
              <a:t>Odd Field</a:t>
            </a:r>
            <a:endParaRPr lang="en-US"/>
          </a:p>
        </p:txBody>
      </p:sp>
      <p:sp>
        <p:nvSpPr>
          <p:cNvPr id="11271" name="Text Box 10"/>
          <p:cNvSpPr txBox="1">
            <a:spLocks noChangeArrowheads="1"/>
          </p:cNvSpPr>
          <p:nvPr/>
        </p:nvSpPr>
        <p:spPr bwMode="auto">
          <a:xfrm>
            <a:off x="1600200" y="3657600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/>
              <a:t>Even Field</a:t>
            </a:r>
            <a:endParaRPr lang="en-US"/>
          </a:p>
        </p:txBody>
      </p:sp>
      <p:sp>
        <p:nvSpPr>
          <p:cNvPr id="11272" name="Text Box 11"/>
          <p:cNvSpPr txBox="1">
            <a:spLocks noChangeArrowheads="1"/>
          </p:cNvSpPr>
          <p:nvPr/>
        </p:nvSpPr>
        <p:spPr bwMode="auto">
          <a:xfrm>
            <a:off x="5715000" y="6019800"/>
            <a:ext cx="271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/>
              <a:t>2:1 Interlaced Frame</a:t>
            </a:r>
            <a:endParaRPr lang="en-US"/>
          </a:p>
        </p:txBody>
      </p:sp>
      <p:sp>
        <p:nvSpPr>
          <p:cNvPr id="11273" name="AutoShape 12"/>
          <p:cNvSpPr>
            <a:spLocks noChangeArrowheads="1"/>
          </p:cNvSpPr>
          <p:nvPr/>
        </p:nvSpPr>
        <p:spPr bwMode="auto">
          <a:xfrm>
            <a:off x="4083050" y="38862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NTSC v PAL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73075" y="2276475"/>
          <a:ext cx="82296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PAL</a:t>
                      </a:r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NTSC</a:t>
                      </a:r>
                      <a:endParaRPr lang="en-IE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Colour Space</a:t>
                      </a:r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YUV</a:t>
                      </a:r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YIQ</a:t>
                      </a:r>
                      <a:endParaRPr lang="en-IE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Number of Lines</a:t>
                      </a:r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625 (576 visible)</a:t>
                      </a:r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525 (480 visible)</a:t>
                      </a:r>
                      <a:endParaRPr lang="en-IE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Frame Rate</a:t>
                      </a:r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25</a:t>
                      </a:r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30</a:t>
                      </a:r>
                      <a:endParaRPr lang="en-IE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Interlaced</a:t>
                      </a:r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Yes (50 Hz)</a:t>
                      </a:r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 smtClean="0"/>
                        <a:t>Yes (60 Hz)</a:t>
                      </a:r>
                      <a:endParaRPr lang="en-IE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317" name="Picture 2" descr="&#10;\begin{bmatrix} Y \\ I \\ Q \end{bmatrix}&#10;=&#10;\begin{bmatrix}&#10;  0.299    &amp;  0.587    &amp;  0.114 \\&#10;  0.595716 &amp; -0.274453 &amp; -0.321263 \\&#10;  0.211456 &amp; -0.522591 &amp;  0.311135&#10;\end{bmatrix}&#10;\begin{bmatrix} R \\ G \\ B 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868863"/>
            <a:ext cx="3914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Picture 6" descr="&#10;\begin{bmatrix} Y' \\ U \\ V \end{bmatrix}&#10;=&#10;\begin{bmatrix}&#10;  0.299   &amp;  0.587   &amp;  0.114 \\&#10; -0.14713 &amp; -0.28886 &amp;  0.436 \\&#10;  0.615   &amp; -0.51499 &amp; -0.10001&#10;\end{bmatrix}&#10;\begin{bmatrix} R \\ G \\ B \end{b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868863"/>
            <a:ext cx="38195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233488"/>
            <a:ext cx="8162925" cy="438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Digital Video Capture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Digital Video Capture</a:t>
            </a:r>
            <a:endParaRPr lang="en-US" smtClean="0"/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12875"/>
            <a:ext cx="6097587" cy="472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Getting Colour</a:t>
            </a:r>
            <a:endParaRPr lang="en-US" smtClean="0"/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1557338"/>
            <a:ext cx="7754937" cy="428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www.jmg-galleries.com/blog_images/iphone_review_photos/iphone_3g_s_rolling_shu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04" y="3113888"/>
            <a:ext cx="4968552" cy="372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CCD v CMOS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IE" sz="2400" dirty="0" smtClean="0"/>
              <a:t>Many consumer cameras use cheaper CMOS sensors</a:t>
            </a:r>
          </a:p>
          <a:p>
            <a:r>
              <a:rPr lang="en-IE" sz="2400" dirty="0" smtClean="0"/>
              <a:t>CMOS sensors use a “rolling shutter”</a:t>
            </a:r>
          </a:p>
          <a:p>
            <a:pPr lvl="1"/>
            <a:r>
              <a:rPr lang="en-IE" sz="2400" dirty="0" smtClean="0"/>
              <a:t>the sensor is exposed line by line rather than at once</a:t>
            </a:r>
          </a:p>
          <a:p>
            <a:pPr lvl="1"/>
            <a:r>
              <a:rPr lang="en-IE" sz="2400" dirty="0" smtClean="0"/>
              <a:t>this can lead to problems though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5150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Digital Video Sizes &amp; Formats</a:t>
            </a:r>
            <a:endParaRPr lang="en-US" smtClean="0"/>
          </a:p>
        </p:txBody>
      </p:sp>
      <p:pic>
        <p:nvPicPr>
          <p:cNvPr id="1638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452563"/>
            <a:ext cx="7343775" cy="540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292600"/>
            <a:ext cx="5827713" cy="178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Digital Video Sampling</a:t>
            </a:r>
            <a:endParaRPr lang="en-US" smtClean="0"/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557338"/>
            <a:ext cx="8491537" cy="460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 smtClean="0"/>
              <a:t>Motion is a key concept in video processing.</a:t>
            </a:r>
          </a:p>
          <a:p>
            <a:r>
              <a:rPr lang="en-IE" sz="2800" dirty="0" smtClean="0"/>
              <a:t>Motion Estimation or Object Tracking is a key stage in nearly all video processing tasks</a:t>
            </a:r>
          </a:p>
          <a:p>
            <a:pPr lvl="1"/>
            <a:r>
              <a:rPr lang="en-IE" sz="2400" dirty="0" smtClean="0"/>
              <a:t>compression, video object segmentation, video </a:t>
            </a:r>
            <a:r>
              <a:rPr lang="en-IE" sz="2400" dirty="0" err="1" smtClean="0"/>
              <a:t>denoise</a:t>
            </a:r>
            <a:endParaRPr lang="en-IE" sz="2400" dirty="0" smtClean="0"/>
          </a:p>
          <a:p>
            <a:r>
              <a:rPr lang="en-IE" sz="2800" dirty="0" smtClean="0"/>
              <a:t>We will look at a simple model for motion estimation for video sequences.</a:t>
            </a:r>
          </a:p>
          <a:p>
            <a:r>
              <a:rPr lang="en-IE" sz="2800" dirty="0" smtClean="0"/>
              <a:t>We will explore some well known techniques</a:t>
            </a:r>
          </a:p>
          <a:p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Pictures in Motion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0830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666875"/>
            <a:ext cx="5311775" cy="406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Pictures in Motion</a:t>
            </a:r>
          </a:p>
        </p:txBody>
      </p:sp>
      <p:sp>
        <p:nvSpPr>
          <p:cNvPr id="19460" name="TextBox 7"/>
          <p:cNvSpPr txBox="1">
            <a:spLocks noChangeArrowheads="1"/>
          </p:cNvSpPr>
          <p:nvPr/>
        </p:nvSpPr>
        <p:spPr bwMode="auto">
          <a:xfrm>
            <a:off x="468313" y="5589588"/>
            <a:ext cx="3527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IE" sz="3600"/>
              <a:t>Pinhole Camera Model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916613" y="2708275"/>
            <a:ext cx="215900" cy="12969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2" name="TextBox 15"/>
          <p:cNvSpPr txBox="1">
            <a:spLocks noChangeArrowheads="1"/>
          </p:cNvSpPr>
          <p:nvPr/>
        </p:nvSpPr>
        <p:spPr bwMode="auto">
          <a:xfrm>
            <a:off x="5375275" y="2339975"/>
            <a:ext cx="1512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IE"/>
              <a:t>Pinhole/Lens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7092950" y="4724400"/>
            <a:ext cx="792163" cy="115252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4" name="TextBox 20"/>
          <p:cNvSpPr txBox="1">
            <a:spLocks noChangeArrowheads="1"/>
          </p:cNvSpPr>
          <p:nvPr/>
        </p:nvSpPr>
        <p:spPr bwMode="auto">
          <a:xfrm>
            <a:off x="6888163" y="5938838"/>
            <a:ext cx="1992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IE"/>
              <a:t>Imaging Sensor (eg. CCD)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Video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IE" sz="2800" dirty="0" smtClean="0"/>
              <a:t>A Background to Film, Video and Analogue &amp; Digital TV/Video Formats</a:t>
            </a:r>
          </a:p>
          <a:p>
            <a:pPr eaLnBrk="1" hangingPunct="1"/>
            <a:endParaRPr lang="en-IE" sz="2800" dirty="0" smtClean="0"/>
          </a:p>
          <a:p>
            <a:pPr eaLnBrk="1" hangingPunct="1"/>
            <a:r>
              <a:rPr lang="en-IE" sz="2800" dirty="0" smtClean="0"/>
              <a:t>Exploiting Temporal Redundancy is key to digital video processing</a:t>
            </a:r>
          </a:p>
          <a:p>
            <a:pPr lvl="1" eaLnBrk="1" hangingPunct="1"/>
            <a:r>
              <a:rPr lang="en-IE" sz="2400" dirty="0" smtClean="0"/>
              <a:t>A process called motion estimation or optical flow</a:t>
            </a:r>
          </a:p>
          <a:p>
            <a:pPr lvl="1" eaLnBrk="1" hangingPunct="1"/>
            <a:endParaRPr lang="en-IE" dirty="0" smtClean="0"/>
          </a:p>
          <a:p>
            <a:pPr eaLnBrk="1" hangingPunct="1"/>
            <a:r>
              <a:rPr lang="en-IE" sz="2800" dirty="0" smtClean="0"/>
              <a:t>Video processing applications</a:t>
            </a:r>
          </a:p>
          <a:p>
            <a:pPr lvl="1" eaLnBrk="1" hangingPunct="1"/>
            <a:r>
              <a:rPr lang="en-IE" sz="2400" dirty="0" smtClean="0"/>
              <a:t>Focus on compression </a:t>
            </a:r>
          </a:p>
          <a:p>
            <a:pPr lvl="1" eaLnBrk="1" hangingPunct="1"/>
            <a:r>
              <a:rPr lang="en-IE" sz="2400" dirty="0" smtClean="0"/>
              <a:t>MPEG2/MPEG4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4113" y="1631950"/>
            <a:ext cx="6835775" cy="3594100"/>
          </a:xfrm>
          <a:noFill/>
        </p:spPr>
      </p:pic>
      <p:pic>
        <p:nvPicPr>
          <p:cNvPr id="204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3716338"/>
            <a:ext cx="147637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Projective Geometry</a:t>
            </a:r>
            <a:endParaRPr lang="en-US" smtClean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868863"/>
            <a:ext cx="5832475" cy="177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>
            <a:stCxn id="20487" idx="2"/>
          </p:cNvCxnSpPr>
          <p:nvPr/>
        </p:nvCxnSpPr>
        <p:spPr>
          <a:xfrm>
            <a:off x="1079500" y="3149600"/>
            <a:ext cx="468313" cy="78422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323850" y="2781300"/>
            <a:ext cx="1511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IE"/>
              <a:t>Pinhole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Estimating Object Motion</a:t>
            </a:r>
            <a:endParaRPr lang="en-US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z="2400" smtClean="0"/>
              <a:t>Not usually possible to estimate 3D Object Motion single video sequences.</a:t>
            </a:r>
          </a:p>
          <a:p>
            <a:pPr eaLnBrk="1" hangingPunct="1"/>
            <a:endParaRPr lang="en-GB" sz="2400" smtClean="0"/>
          </a:p>
          <a:p>
            <a:pPr eaLnBrk="1" hangingPunct="1"/>
            <a:r>
              <a:rPr lang="en-GB" sz="2400" smtClean="0"/>
              <a:t>It is possible when you have more than 1 camera capturing the object</a:t>
            </a:r>
          </a:p>
          <a:p>
            <a:pPr lvl="1" eaLnBrk="1" hangingPunct="1"/>
            <a:r>
              <a:rPr lang="en-GB" sz="2000" smtClean="0"/>
              <a:t>V. interesting for multiview sequences (3D TV and 3D Cinema)</a:t>
            </a:r>
          </a:p>
          <a:p>
            <a:pPr eaLnBrk="1" hangingPunct="1"/>
            <a:endParaRPr lang="en-GB" smtClean="0"/>
          </a:p>
          <a:p>
            <a:pPr eaLnBrk="1" hangingPunct="1"/>
            <a:r>
              <a:rPr lang="en-GB" sz="2400" smtClean="0"/>
              <a:t>Will assume world is 2D and develop a simple model to describe the motion on a 2D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GB" smtClean="0"/>
              <a:t>2D Motion</a:t>
            </a:r>
            <a:endParaRPr lang="en-US" smtClean="0"/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5954712" cy="468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0" y="3381375"/>
            <a:ext cx="1751013" cy="131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835150"/>
            <a:ext cx="1728788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53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965667"/>
              </p:ext>
            </p:extLst>
          </p:nvPr>
        </p:nvGraphicFramePr>
        <p:xfrm>
          <a:off x="6664325" y="4797152"/>
          <a:ext cx="15763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5" name="Visio" r:id="rId6" imgW="2431737" imgH="1000057" progId="Visio.Drawing.11">
                  <p:link updateAutomatic="1"/>
                </p:oleObj>
              </mc:Choice>
              <mc:Fallback>
                <p:oleObj name="Visio" r:id="rId6" imgW="2431737" imgH="1000057" progId="Visio.Drawing.11">
                  <p:link updateAutomatic="1"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4325" y="4797152"/>
                        <a:ext cx="15763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Motion Model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420888"/>
                <a:ext cx="8229600" cy="3705275"/>
              </a:xfrm>
            </p:spPr>
            <p:txBody>
              <a:bodyPr/>
              <a:lstStyle/>
              <a:p>
                <a:r>
                  <a:rPr lang="en-IE" sz="2800" dirty="0" smtClean="0"/>
                  <a:t>We are assuming that a pixel at a position </a:t>
                </a:r>
                <a14:m>
                  <m:oMath xmlns:m="http://schemas.openxmlformats.org/officeDocument/2006/math">
                    <m:r>
                      <a:rPr lang="en-IE" sz="2800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en-IE" sz="2800" dirty="0" smtClean="0"/>
                  <a:t> has the same value as a pixel at location </a:t>
                </a:r>
                <a14:m>
                  <m:oMath xmlns:m="http://schemas.openxmlformats.org/officeDocument/2006/math">
                    <m:r>
                      <a:rPr lang="en-IE" sz="2800" b="1" i="0" smtClean="0">
                        <a:latin typeface="Cambria Math"/>
                      </a:rPr>
                      <m:t>𝐱</m:t>
                    </m:r>
                    <m:r>
                      <a:rPr lang="en-IE" sz="2800" b="0" i="1" smtClean="0">
                        <a:latin typeface="Cambria Math"/>
                      </a:rPr>
                      <m:t>+</m:t>
                    </m:r>
                    <m:r>
                      <a:rPr lang="en-IE" sz="2800" b="1" i="0" smtClean="0">
                        <a:latin typeface="Cambria Math"/>
                      </a:rPr>
                      <m:t>𝐝</m:t>
                    </m:r>
                  </m:oMath>
                </a14:m>
                <a:r>
                  <a:rPr lang="en-IE" sz="2800" b="1" dirty="0" smtClean="0"/>
                  <a:t> </a:t>
                </a:r>
                <a:r>
                  <a:rPr lang="en-IE" sz="2800" dirty="0" smtClean="0"/>
                  <a:t>in frame k.</a:t>
                </a:r>
              </a:p>
              <a:p>
                <a14:m>
                  <m:oMath xmlns:m="http://schemas.openxmlformats.org/officeDocument/2006/math">
                    <m:r>
                      <a:rPr lang="en-IE" sz="2800" b="1" i="0" smtClean="0">
                        <a:latin typeface="Cambria Math"/>
                      </a:rPr>
                      <m:t>𝐝</m:t>
                    </m:r>
                  </m:oMath>
                </a14:m>
                <a:r>
                  <a:rPr lang="en-IE" sz="2800" b="1" dirty="0" smtClean="0"/>
                  <a:t> </a:t>
                </a:r>
                <a:r>
                  <a:rPr lang="en-IE" sz="2800" dirty="0" smtClean="0"/>
                  <a:t>is the motion of the pixel. In general each pixel can have a different motion so we represent it as a function </a:t>
                </a:r>
                <a14:m>
                  <m:oMath xmlns:m="http://schemas.openxmlformats.org/officeDocument/2006/math">
                    <m:r>
                      <a:rPr lang="en-IE" sz="2800" b="1" i="0" smtClean="0">
                        <a:latin typeface="Cambria Math"/>
                      </a:rPr>
                      <m:t>𝐝</m:t>
                    </m:r>
                    <m:r>
                      <a:rPr lang="en-IE" sz="2800" b="0" i="1" smtClean="0">
                        <a:latin typeface="Cambria Math"/>
                      </a:rPr>
                      <m:t>(</m:t>
                    </m:r>
                    <m:r>
                      <a:rPr lang="en-IE" sz="2800" b="1" i="0" smtClean="0">
                        <a:latin typeface="Cambria Math"/>
                      </a:rPr>
                      <m:t>𝐱</m:t>
                    </m:r>
                    <m:r>
                      <a:rPr lang="en-IE" sz="2800" b="0" i="1" smtClean="0">
                        <a:latin typeface="Cambria Math"/>
                      </a:rPr>
                      <m:t>)</m:t>
                    </m:r>
                  </m:oMath>
                </a14:m>
                <a:endParaRPr lang="en-IE" sz="28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420888"/>
                <a:ext cx="8229600" cy="3705275"/>
              </a:xfrm>
              <a:blipFill rotWithShape="1">
                <a:blip r:embed="rId2"/>
                <a:stretch>
                  <a:fillRect l="-1259" t="-1645" r="-237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562577" y="1700808"/>
                <a:ext cx="29736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IE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sz="28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IE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IE" sz="2800" b="0" i="1" smtClean="0">
                          <a:latin typeface="Cambria Math"/>
                        </a:rPr>
                        <m:t>(</m:t>
                      </m:r>
                      <m:r>
                        <a:rPr lang="en-IE" sz="2800" b="1" i="0" smtClean="0">
                          <a:latin typeface="Cambria Math"/>
                        </a:rPr>
                        <m:t>𝐱</m:t>
                      </m:r>
                      <m:r>
                        <a:rPr lang="en-IE" sz="2800" b="0" i="1" smtClean="0">
                          <a:latin typeface="Cambria Math"/>
                        </a:rPr>
                        <m:t>+</m:t>
                      </m:r>
                      <m:r>
                        <a:rPr lang="en-IE" sz="2800" b="1" i="0" smtClean="0">
                          <a:latin typeface="Cambria Math"/>
                        </a:rPr>
                        <m:t>𝐝</m:t>
                      </m:r>
                      <m:r>
                        <a:rPr lang="en-IE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577" y="1700808"/>
                <a:ext cx="2973635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15816" y="5282044"/>
                <a:ext cx="34608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IE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sz="28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IE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IE" sz="2800" b="0" i="1" smtClean="0">
                          <a:latin typeface="Cambria Math"/>
                        </a:rPr>
                        <m:t>(</m:t>
                      </m:r>
                      <m:r>
                        <a:rPr lang="en-IE" sz="2800" b="1" i="0" smtClean="0">
                          <a:latin typeface="Cambria Math"/>
                        </a:rPr>
                        <m:t>𝐱</m:t>
                      </m:r>
                      <m:r>
                        <a:rPr lang="en-IE" sz="2800" b="0" i="1" smtClean="0">
                          <a:latin typeface="Cambria Math"/>
                        </a:rPr>
                        <m:t>+</m:t>
                      </m:r>
                      <m:r>
                        <a:rPr lang="en-IE" sz="2800" b="1" i="0" smtClean="0">
                          <a:latin typeface="Cambria Math"/>
                        </a:rPr>
                        <m:t>𝐝</m:t>
                      </m:r>
                      <m:d>
                        <m:dPr>
                          <m:ctrlPr>
                            <a:rPr lang="en-IE" sz="28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sz="28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IE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282044"/>
                <a:ext cx="3460819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Complications</a:t>
            </a:r>
            <a:endParaRPr lang="en-US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8230" y="1344478"/>
            <a:ext cx="5266928" cy="4525963"/>
          </a:xfrm>
        </p:spPr>
        <p:txBody>
          <a:bodyPr/>
          <a:lstStyle/>
          <a:p>
            <a:pPr eaLnBrk="1" hangingPunct="1"/>
            <a:r>
              <a:rPr lang="en-GB" sz="2800" dirty="0" smtClean="0"/>
              <a:t>Luminance/Colour changes.</a:t>
            </a:r>
          </a:p>
          <a:p>
            <a:pPr eaLnBrk="1" hangingPunct="1"/>
            <a:r>
              <a:rPr lang="en-GB" sz="2800" dirty="0" smtClean="0"/>
              <a:t>Occlusion.</a:t>
            </a:r>
          </a:p>
          <a:p>
            <a:pPr eaLnBrk="1" hangingPunct="1"/>
            <a:r>
              <a:rPr lang="en-GB" sz="2800" dirty="0" smtClean="0"/>
              <a:t>Ill-posed Problem.</a:t>
            </a:r>
          </a:p>
          <a:p>
            <a:pPr eaLnBrk="1" hangingPunct="1"/>
            <a:r>
              <a:rPr lang="en-GB" sz="2800" dirty="0" smtClean="0"/>
              <a:t>Aperture Effect. </a:t>
            </a:r>
          </a:p>
          <a:p>
            <a:pPr eaLnBrk="1" hangingPunct="1"/>
            <a:r>
              <a:rPr lang="en-GB" sz="2800" dirty="0" smtClean="0"/>
              <a:t>Local versus global.</a:t>
            </a:r>
          </a:p>
          <a:p>
            <a:pPr eaLnBrk="1" hangingPunct="1"/>
            <a:r>
              <a:rPr lang="en-GB" sz="2800" dirty="0" smtClean="0"/>
              <a:t>Model Complexity – Should we not consider rotation and scaling?</a:t>
            </a:r>
          </a:p>
          <a:p>
            <a:pPr eaLnBrk="1" hangingPunct="1"/>
            <a:r>
              <a:rPr lang="en-GB" sz="2800" dirty="0" smtClean="0"/>
              <a:t>Lens Distortion.</a:t>
            </a:r>
          </a:p>
          <a:p>
            <a:pPr eaLnBrk="1" hangingPunct="1"/>
            <a:r>
              <a:rPr lang="en-GB" sz="2800" dirty="0" smtClean="0"/>
              <a:t>Grain/Noise.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pic>
        <p:nvPicPr>
          <p:cNvPr id="45058" name="Picture 2" descr="http://parkingandyou.com/wp-content/uploads/2010/09/IMGP1265_Or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577" y="1844824"/>
            <a:ext cx="3696109" cy="24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36012" y="5085184"/>
                <a:ext cx="4726615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IE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sz="28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IE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IE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sz="2800" b="1" i="0" smtClean="0">
                              <a:latin typeface="Cambria Math"/>
                            </a:rPr>
                            <m:t>𝐱</m:t>
                          </m:r>
                          <m:r>
                            <a:rPr lang="en-IE" sz="28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IE" sz="2800" b="1" i="0" smtClean="0">
                              <a:latin typeface="Cambria Math"/>
                            </a:rPr>
                            <m:t>𝐝</m:t>
                          </m:r>
                          <m:d>
                            <m:dPr>
                              <m:ctrlPr>
                                <a:rPr lang="en-IE" sz="28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IE" sz="2800" b="1" i="0" smtClean="0"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IE" sz="2800" b="0" i="1" smtClean="0">
                          <a:latin typeface="Cambria Math"/>
                        </a:rPr>
                        <m:t>+</m:t>
                      </m:r>
                      <m:r>
                        <a:rPr lang="en-IE" sz="2800" b="0" i="1" smtClean="0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sz="2800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012" y="5085184"/>
                <a:ext cx="4726615" cy="5786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Displaced Frame Difference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en-IE" sz="2800" dirty="0" smtClean="0"/>
              <a:t>If                              then we can define the Displaced frame difference as </a:t>
            </a:r>
          </a:p>
          <a:p>
            <a:endParaRPr lang="en-IE" sz="2400" dirty="0" smtClean="0"/>
          </a:p>
          <a:p>
            <a:endParaRPr lang="en-IE" sz="2800" dirty="0"/>
          </a:p>
          <a:p>
            <a:r>
              <a:rPr lang="en-IE" sz="2800" dirty="0" smtClean="0"/>
              <a:t>To find the optimum motion field we need to find the motion vector field         that minimises the DFD</a:t>
            </a:r>
          </a:p>
          <a:p>
            <a:pPr marL="0" indent="0">
              <a:buNone/>
            </a:pPr>
            <a:endParaRPr lang="en-IE" sz="2800" dirty="0" smtClean="0"/>
          </a:p>
          <a:p>
            <a:pPr lvl="1"/>
            <a:endParaRPr lang="en-IE" sz="2400" dirty="0" smtClean="0"/>
          </a:p>
          <a:p>
            <a:pPr lvl="1"/>
            <a:endParaRPr lang="en-IE" sz="2400" dirty="0"/>
          </a:p>
          <a:p>
            <a:pPr marL="457200" lvl="1" indent="0">
              <a:buNone/>
            </a:pPr>
            <a:r>
              <a:rPr lang="en-IE" sz="2400" dirty="0" smtClean="0"/>
              <a:t> </a:t>
            </a:r>
            <a:r>
              <a:rPr lang="en-IE" sz="2000" dirty="0" smtClean="0"/>
              <a:t>minimises the sum (or mean) squared (or absolute) DFD</a:t>
            </a:r>
            <a:r>
              <a:rPr lang="en-IE" sz="2400" dirty="0" smtClean="0"/>
              <a:t>.</a:t>
            </a:r>
            <a:endParaRPr lang="en-IE" sz="2800" dirty="0" smtClean="0"/>
          </a:p>
          <a:p>
            <a:endParaRPr lang="en-IE" sz="2800" dirty="0"/>
          </a:p>
          <a:p>
            <a:pPr marL="0" indent="0">
              <a:buNone/>
            </a:pPr>
            <a:endParaRPr lang="en-IE" sz="2800" dirty="0" smtClean="0"/>
          </a:p>
          <a:p>
            <a:pPr marL="457200" lvl="1" indent="0">
              <a:buNone/>
            </a:pPr>
            <a:endParaRPr lang="en-I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250166"/>
              </p:ext>
            </p:extLst>
          </p:nvPr>
        </p:nvGraphicFramePr>
        <p:xfrm>
          <a:off x="467544" y="4869160"/>
          <a:ext cx="403383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4" name="Equation" r:id="rId3" imgW="1942920" imgH="457200" progId="Equation.3">
                  <p:embed/>
                </p:oleObj>
              </mc:Choice>
              <mc:Fallback>
                <p:oleObj name="Equation" r:id="rId3" imgW="1942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4869160"/>
                        <a:ext cx="4033837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146159"/>
              </p:ext>
            </p:extLst>
          </p:nvPr>
        </p:nvGraphicFramePr>
        <p:xfrm>
          <a:off x="1463675" y="1628775"/>
          <a:ext cx="23542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5" name="Equation" r:id="rId5" imgW="1244520" imgH="228600" progId="Equation.3">
                  <p:embed/>
                </p:oleObj>
              </mc:Choice>
              <mc:Fallback>
                <p:oleObj name="Equation" r:id="rId5" imgW="12445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3675" y="1628775"/>
                        <a:ext cx="2354263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468661"/>
              </p:ext>
            </p:extLst>
          </p:nvPr>
        </p:nvGraphicFramePr>
        <p:xfrm>
          <a:off x="2759075" y="2636838"/>
          <a:ext cx="36258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6" name="Equation" r:id="rId7" imgW="1917360" imgH="228600" progId="Equation.3">
                  <p:embed/>
                </p:oleObj>
              </mc:Choice>
              <mc:Fallback>
                <p:oleObj name="Equation" r:id="rId7" imgW="19173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59075" y="2636838"/>
                        <a:ext cx="362585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878043"/>
              </p:ext>
            </p:extLst>
          </p:nvPr>
        </p:nvGraphicFramePr>
        <p:xfrm>
          <a:off x="4499991" y="3933056"/>
          <a:ext cx="675076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7" name="Equation" r:id="rId9" imgW="317160" imgH="203040" progId="Equation.3">
                  <p:embed/>
                </p:oleObj>
              </mc:Choice>
              <mc:Fallback>
                <p:oleObj name="Equation" r:id="rId9" imgW="317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9991" y="3933056"/>
                        <a:ext cx="675076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09497"/>
              </p:ext>
            </p:extLst>
          </p:nvPr>
        </p:nvGraphicFramePr>
        <p:xfrm>
          <a:off x="5076056" y="4869160"/>
          <a:ext cx="37973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8" name="Equation" r:id="rId11" imgW="1828800" imgH="457200" progId="Equation.3">
                  <p:embed/>
                </p:oleObj>
              </mc:Choice>
              <mc:Fallback>
                <p:oleObj name="Equation" r:id="rId11" imgW="18288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4869160"/>
                        <a:ext cx="37973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50066" y="51571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4604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 Strategies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sz="2800" dirty="0" smtClean="0"/>
              <a:t>Exhaustive Search/Block Matching</a:t>
            </a:r>
          </a:p>
          <a:p>
            <a:pPr marL="914400" lvl="1" indent="-514350"/>
            <a:r>
              <a:rPr lang="en-IE" sz="2400" dirty="0" smtClean="0"/>
              <a:t>Try every possibility until the minimum is found</a:t>
            </a:r>
          </a:p>
          <a:p>
            <a:pPr marL="914400" lvl="1" indent="-514350"/>
            <a:r>
              <a:rPr lang="en-IE" sz="2400" dirty="0" smtClean="0"/>
              <a:t>Easy to implement, suitable for hardware</a:t>
            </a:r>
          </a:p>
          <a:p>
            <a:pPr marL="914400" lvl="1" indent="-514350"/>
            <a:r>
              <a:rPr lang="en-IE" sz="2400" dirty="0" smtClean="0"/>
              <a:t>Brute force =&gt; computationally intensive.</a:t>
            </a:r>
          </a:p>
          <a:p>
            <a:pPr marL="914400" lvl="1" indent="-514350"/>
            <a:r>
              <a:rPr lang="en-IE" sz="2400" dirty="0" smtClean="0"/>
              <a:t>Limited precision and range</a:t>
            </a:r>
          </a:p>
          <a:p>
            <a:pPr marL="400050" lvl="1" indent="0">
              <a:buNone/>
            </a:pPr>
            <a:endParaRPr lang="en-I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800" dirty="0" smtClean="0"/>
              <a:t>Gradient-Based Approaches (incl. Optical Flow)</a:t>
            </a:r>
          </a:p>
          <a:p>
            <a:pPr marL="914400" lvl="1" indent="-514350"/>
            <a:r>
              <a:rPr lang="en-IE" sz="2400" dirty="0" smtClean="0"/>
              <a:t>Gets a closed form solution for motion using Taylor Series</a:t>
            </a:r>
          </a:p>
          <a:p>
            <a:pPr marL="914400" lvl="1" indent="-514350"/>
            <a:r>
              <a:rPr lang="en-IE" sz="2400" dirty="0" smtClean="0"/>
              <a:t>Can give infinite precision</a:t>
            </a:r>
          </a:p>
          <a:p>
            <a:pPr marL="914400" lvl="1" indent="-514350"/>
            <a:r>
              <a:rPr lang="en-IE" sz="2400" dirty="0" smtClean="0"/>
              <a:t>Only accurate for small motions</a:t>
            </a:r>
          </a:p>
          <a:p>
            <a:pPr marL="914400" lvl="1" indent="-514350"/>
            <a:r>
              <a:rPr lang="en-IE" sz="2400" dirty="0" smtClean="0"/>
              <a:t>Harder to implement</a:t>
            </a:r>
          </a:p>
        </p:txBody>
      </p:sp>
    </p:spTree>
    <p:extLst>
      <p:ext uri="{BB962C8B-B14F-4D97-AF65-F5344CB8AC3E}">
        <p14:creationId xmlns:p14="http://schemas.microsoft.com/office/powerpoint/2010/main" val="21914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Block Matching (Full Motion Search)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400" dirty="0" smtClean="0"/>
              <a:t>Example of exhaustive search method</a:t>
            </a:r>
          </a:p>
          <a:p>
            <a:endParaRPr lang="en-IE" sz="2800" dirty="0"/>
          </a:p>
          <a:p>
            <a:r>
              <a:rPr lang="en-IE" sz="2400" dirty="0" smtClean="0"/>
              <a:t>Image is divided into blocks and a motion vector is found for each block.</a:t>
            </a:r>
          </a:p>
          <a:p>
            <a:pPr lvl="1"/>
            <a:r>
              <a:rPr lang="en-IE" sz="2400" dirty="0" smtClean="0"/>
              <a:t>Assumes that the motion is translational</a:t>
            </a:r>
          </a:p>
          <a:p>
            <a:pPr lvl="1"/>
            <a:r>
              <a:rPr lang="en-IE" sz="2400" dirty="0" smtClean="0"/>
              <a:t>Gets around the ill-</a:t>
            </a:r>
            <a:r>
              <a:rPr lang="en-IE" sz="2400" dirty="0" err="1" smtClean="0"/>
              <a:t>posedness</a:t>
            </a:r>
            <a:endParaRPr lang="en-IE" sz="2400" dirty="0" smtClean="0"/>
          </a:p>
          <a:p>
            <a:endParaRPr lang="en-IE" sz="2800" dirty="0"/>
          </a:p>
          <a:p>
            <a:r>
              <a:rPr lang="en-IE" sz="2400" dirty="0" smtClean="0"/>
              <a:t>User/Engineer must decide: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sz="2400" dirty="0" smtClean="0"/>
              <a:t>Block Size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sz="2400" dirty="0" smtClean="0"/>
              <a:t>Range of Motion Vector Candidates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sz="2400" dirty="0" smtClean="0"/>
              <a:t>Precision of Motion Vector Candidates</a:t>
            </a:r>
          </a:p>
        </p:txBody>
      </p:sp>
    </p:spTree>
    <p:extLst>
      <p:ext uri="{BB962C8B-B14F-4D97-AF65-F5344CB8AC3E}">
        <p14:creationId xmlns:p14="http://schemas.microsoft.com/office/powerpoint/2010/main" val="33656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-10482"/>
            <a:ext cx="6812181" cy="670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20072" y="1340768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E" b="1" i="0" smtClean="0">
                          <a:latin typeface="Cambria Math"/>
                        </a:rPr>
                        <m:t>d</m:t>
                      </m:r>
                      <m:r>
                        <a:rPr lang="en-IE" b="0" i="1" smtClean="0">
                          <a:latin typeface="Cambria Math"/>
                        </a:rPr>
                        <m:t>(</m:t>
                      </m:r>
                      <m:r>
                        <a:rPr lang="en-IE" b="1" i="0" smtClean="0">
                          <a:latin typeface="Cambria Math"/>
                        </a:rPr>
                        <m:t>𝐱</m:t>
                      </m:r>
                      <m:r>
                        <a:rPr lang="en-IE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1340768"/>
                <a:ext cx="688009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13063" y="547170"/>
                <a:ext cx="1726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IE" b="0" i="1" smtClean="0">
                          <a:latin typeface="Cambria Math"/>
                        </a:rPr>
                        <m:t>(</m:t>
                      </m:r>
                      <m:r>
                        <a:rPr lang="en-IE" b="1" i="0" smtClean="0">
                          <a:latin typeface="Cambria Math"/>
                        </a:rPr>
                        <m:t>𝐱</m:t>
                      </m:r>
                      <m:r>
                        <a:rPr lang="en-IE" b="0" i="1" smtClean="0">
                          <a:latin typeface="Cambria Math"/>
                        </a:rPr>
                        <m:t>+</m:t>
                      </m:r>
                      <m:r>
                        <a:rPr lang="en-IE" b="1" i="0" smtClean="0">
                          <a:latin typeface="Cambria Math"/>
                        </a:rPr>
                        <m:t>𝐝</m:t>
                      </m:r>
                      <m:r>
                        <a:rPr lang="en-IE" b="0" i="1" smtClean="0">
                          <a:latin typeface="Cambria Math"/>
                        </a:rPr>
                        <m:t>(</m:t>
                      </m:r>
                      <m:r>
                        <a:rPr lang="en-IE" b="1" i="0" smtClean="0">
                          <a:latin typeface="Cambria Math"/>
                        </a:rPr>
                        <m:t>𝐱</m:t>
                      </m:r>
                      <m:r>
                        <a:rPr lang="en-IE" b="0" i="1" smtClean="0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063" y="547170"/>
                <a:ext cx="172611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5426" y="5733256"/>
                <a:ext cx="759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IE" b="0" i="1" smtClean="0">
                          <a:latin typeface="Cambria Math"/>
                        </a:rPr>
                        <m:t>(</m:t>
                      </m:r>
                      <m:r>
                        <a:rPr lang="en-IE" b="1" i="0" smtClean="0">
                          <a:latin typeface="Cambria Math"/>
                        </a:rPr>
                        <m:t>𝐱</m:t>
                      </m:r>
                      <m:r>
                        <a:rPr lang="en-IE" b="1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26" y="5733256"/>
                <a:ext cx="759054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Full Motion Search Block Matching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 smtClean="0"/>
                  <a:t>For Each Block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/>
                        <a:ea typeface="Cambria Math"/>
                      </a:rPr>
                      <m:t>ℬ</m:t>
                    </m:r>
                  </m:oMath>
                </a14:m>
                <a:endParaRPr lang="en-IE" dirty="0" smtClean="0"/>
              </a:p>
              <a:p>
                <a:pPr lvl="1"/>
                <a:r>
                  <a:rPr lang="en-IE" dirty="0" smtClean="0"/>
                  <a:t>For each candidate vector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E" b="1" i="0" smtClean="0">
                        <a:latin typeface="Cambria Math"/>
                      </a:rPr>
                      <m:t>v</m:t>
                    </m:r>
                  </m:oMath>
                </a14:m>
                <a:endParaRPr lang="en-IE" b="1" dirty="0" smtClean="0"/>
              </a:p>
              <a:p>
                <a:pPr lvl="2"/>
                <a:r>
                  <a:rPr lang="en-IE" dirty="0" smtClean="0"/>
                  <a:t>Calculate the block DFD</a:t>
                </a:r>
              </a:p>
              <a:p>
                <a:pPr lvl="2"/>
                <a:endParaRPr lang="en-IE" dirty="0"/>
              </a:p>
              <a:p>
                <a:pPr lvl="2"/>
                <a:endParaRPr lang="en-IE" dirty="0" smtClean="0"/>
              </a:p>
              <a:p>
                <a:pPr lvl="2"/>
                <a:r>
                  <a:rPr lang="en-IE" dirty="0" smtClean="0"/>
                  <a:t>Calculate the Sum/Mean Absolute Error of the DFD</a:t>
                </a:r>
              </a:p>
              <a:p>
                <a:pPr lvl="2"/>
                <a:endParaRPr lang="en-IE" dirty="0"/>
              </a:p>
              <a:p>
                <a:pPr lvl="2"/>
                <a:endParaRPr lang="en-IE" dirty="0" smtClean="0"/>
              </a:p>
              <a:p>
                <a:pPr lvl="2"/>
                <a:r>
                  <a:rPr lang="en-IE" dirty="0" smtClean="0"/>
                  <a:t>Choose the Vector </a:t>
                </a:r>
                <a:r>
                  <a:rPr lang="en-IE" b="1" dirty="0" smtClean="0"/>
                  <a:t>v</a:t>
                </a:r>
                <a:r>
                  <a:rPr lang="en-IE" dirty="0" smtClean="0"/>
                  <a:t> that minimises the mean absolute error</a:t>
                </a:r>
              </a:p>
              <a:p>
                <a:pPr marL="914400" lvl="2" indent="0">
                  <a:buNone/>
                </a:pPr>
                <a:r>
                  <a:rPr lang="en-IE" dirty="0"/>
                  <a:t>	</a:t>
                </a:r>
                <a:r>
                  <a:rPr lang="en-IE" dirty="0" smtClean="0"/>
                  <a:t> </a:t>
                </a:r>
                <a:endParaRPr lang="en-I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 b="-1132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053139"/>
              </p:ext>
            </p:extLst>
          </p:nvPr>
        </p:nvGraphicFramePr>
        <p:xfrm>
          <a:off x="2555776" y="3284984"/>
          <a:ext cx="4315708" cy="50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0" name="Equation" r:id="rId4" imgW="1955520" imgH="228600" progId="Equation.3">
                  <p:embed/>
                </p:oleObj>
              </mc:Choice>
              <mc:Fallback>
                <p:oleObj name="Equation" r:id="rId4" imgW="195552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3284984"/>
                        <a:ext cx="4315708" cy="503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412152"/>
              </p:ext>
            </p:extLst>
          </p:nvPr>
        </p:nvGraphicFramePr>
        <p:xfrm>
          <a:off x="2814638" y="4841875"/>
          <a:ext cx="326866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1" name="Equation" r:id="rId6" imgW="1574640" imgH="342720" progId="Equation.3">
                  <p:embed/>
                </p:oleObj>
              </mc:Choice>
              <mc:Fallback>
                <p:oleObj name="Equation" r:id="rId6" imgW="1574640" imgH="342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8" y="4841875"/>
                        <a:ext cx="3268662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9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Film</a:t>
            </a:r>
            <a:endParaRPr lang="en-US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sz="2400" dirty="0" smtClean="0"/>
              <a:t>First Moving Pictures were on film</a:t>
            </a:r>
          </a:p>
          <a:p>
            <a:pPr eaLnBrk="1" hangingPunct="1">
              <a:lnSpc>
                <a:spcPct val="80000"/>
              </a:lnSpc>
            </a:pPr>
            <a:endParaRPr lang="en-GB" sz="2400" dirty="0" smtClean="0"/>
          </a:p>
          <a:p>
            <a:pPr eaLnBrk="1" hangingPunct="1">
              <a:lnSpc>
                <a:spcPct val="80000"/>
              </a:lnSpc>
            </a:pPr>
            <a:r>
              <a:rPr lang="en-GB" sz="2400" dirty="0" smtClean="0"/>
              <a:t>First moving images 1872 because of a bet on a horse</a:t>
            </a: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Does a horse have all 4 hooves off the ground at any stage its </a:t>
            </a:r>
            <a:r>
              <a:rPr lang="en-US" sz="2000" dirty="0" err="1" smtClean="0"/>
              <a:t>trott</a:t>
            </a:r>
            <a:r>
              <a:rPr lang="en-US" sz="2000" dirty="0" smtClean="0"/>
              <a:t>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Film is an analog medium but is discrete in time.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it consists of a series of images known as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122404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18864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N is the block size</a:t>
            </a:r>
          </a:p>
          <a:p>
            <a:r>
              <a:rPr lang="en-IE" dirty="0" smtClean="0"/>
              <a:t>w is the search radius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453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b_c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1052737"/>
            <a:ext cx="6560978" cy="4907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616530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Note: Motion Estimation is typically done on the luminance channel only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9628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Examples</a:t>
            </a:r>
            <a:endParaRPr lang="en-IE" dirty="0"/>
          </a:p>
        </p:txBody>
      </p:sp>
      <p:pic>
        <p:nvPicPr>
          <p:cNvPr id="29700" name="Picture 4" descr="C:\corrigad\4c8\motion_estimation\mobcal_prev.ti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8" t="2492" r="10766" b="10993"/>
          <a:stretch/>
        </p:blipFill>
        <p:spPr bwMode="auto">
          <a:xfrm>
            <a:off x="109047" y="1801860"/>
            <a:ext cx="4377901" cy="380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 descr="C:\corrigad\4c8\motion_estimation\mobcal_cur_vecs.ti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8" t="1837" r="10766" b="10987"/>
          <a:stretch/>
        </p:blipFill>
        <p:spPr bwMode="auto">
          <a:xfrm>
            <a:off x="4716015" y="1772816"/>
            <a:ext cx="4377901" cy="3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18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Examples</a:t>
            </a:r>
            <a:endParaRPr lang="en-IE" dirty="0"/>
          </a:p>
        </p:txBody>
      </p:sp>
      <p:pic>
        <p:nvPicPr>
          <p:cNvPr id="29700" name="Picture 4" descr="C:\corrigad\4c8\motion_estimation\mobcal_prev.ti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8" t="2492" r="10766" b="10993"/>
          <a:stretch/>
        </p:blipFill>
        <p:spPr bwMode="auto">
          <a:xfrm>
            <a:off x="2527064" y="1801860"/>
            <a:ext cx="4377901" cy="380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 descr="C:\corrigad\4c8\motion_estimation\mobcal_cur_vecs.ti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8" t="1837" r="10766" b="10987"/>
          <a:stretch/>
        </p:blipFill>
        <p:spPr bwMode="auto">
          <a:xfrm>
            <a:off x="2527063" y="1772816"/>
            <a:ext cx="4377901" cy="38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70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z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1196752"/>
            <a:ext cx="540460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Examples</a:t>
            </a:r>
            <a:endParaRPr lang="en-IE" dirty="0"/>
          </a:p>
        </p:txBody>
      </p:sp>
      <p:pic>
        <p:nvPicPr>
          <p:cNvPr id="30723" name="Picture 3" descr="C:\corrigad\4c8\motion_estimation\suzie_cur_vecs.ti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7" t="2462" r="10985" b="11023"/>
          <a:stretch/>
        </p:blipFill>
        <p:spPr bwMode="auto">
          <a:xfrm>
            <a:off x="4644008" y="1628800"/>
            <a:ext cx="4403603" cy="382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C:\corrigad\4c8\motion_estimation\suzie_prev.ti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0" t="2643" r="11146" b="10841"/>
          <a:stretch/>
        </p:blipFill>
        <p:spPr bwMode="auto">
          <a:xfrm>
            <a:off x="107504" y="1628798"/>
            <a:ext cx="4403602" cy="382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Measuring Performance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 smtClean="0"/>
              <a:t>Quality</a:t>
            </a:r>
          </a:p>
          <a:p>
            <a:pPr lvl="1"/>
            <a:r>
              <a:rPr lang="en-IE" sz="2400" dirty="0" smtClean="0"/>
              <a:t>Mean Absolute (or Squared) error between the current frame and the motion compensated previous frame.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r>
              <a:rPr lang="en-IE" sz="2800" dirty="0" smtClean="0"/>
              <a:t>Computation</a:t>
            </a:r>
          </a:p>
          <a:p>
            <a:pPr lvl="1"/>
            <a:r>
              <a:rPr lang="en-IE" sz="2400" dirty="0" smtClean="0"/>
              <a:t>From execution time</a:t>
            </a:r>
          </a:p>
          <a:p>
            <a:pPr lvl="1"/>
            <a:r>
              <a:rPr lang="en-IE" sz="2400" dirty="0" smtClean="0"/>
              <a:t>But need to count number of operations as well.</a:t>
            </a:r>
            <a:endParaRPr lang="en-IE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740367"/>
              </p:ext>
            </p:extLst>
          </p:nvPr>
        </p:nvGraphicFramePr>
        <p:xfrm>
          <a:off x="2865438" y="3141663"/>
          <a:ext cx="44196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7" name="Equation" r:id="rId3" imgW="2450880" imgH="863280" progId="Equation.3">
                  <p:embed/>
                </p:oleObj>
              </mc:Choice>
              <mc:Fallback>
                <p:oleObj name="Equation" r:id="rId3" imgW="2450880" imgH="8632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438" y="3141663"/>
                        <a:ext cx="44196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58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Comparing Quality</a:t>
            </a:r>
            <a:endParaRPr lang="en-IE" dirty="0"/>
          </a:p>
        </p:txBody>
      </p:sp>
      <p:pic>
        <p:nvPicPr>
          <p:cNvPr id="32770" name="Picture 2" descr="C:\corrigad\4c8\motion_estimation\dfd_nomc.tif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7" t="7699" r="10991" b="11028"/>
          <a:stretch/>
        </p:blipFill>
        <p:spPr bwMode="auto">
          <a:xfrm>
            <a:off x="4644008" y="1988840"/>
            <a:ext cx="4372979" cy="3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C:\corrigad\4c8\motion_estimation\dfd_mc.ti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1" t="8021" r="10962" b="11359"/>
          <a:stretch/>
        </p:blipFill>
        <p:spPr bwMode="auto">
          <a:xfrm>
            <a:off x="94435" y="1988840"/>
            <a:ext cx="4437728" cy="3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3668" y="5752530"/>
                <a:ext cx="32403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E" dirty="0" smtClean="0"/>
                  <a:t>DFD with Motion Compensation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IE" b="1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IE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IE" b="0" i="1" smtClean="0">
                          <a:latin typeface="Cambria Math"/>
                        </a:rPr>
                        <m:t>(</m:t>
                      </m:r>
                      <m:r>
                        <a:rPr lang="en-IE" b="1" i="0" smtClean="0">
                          <a:latin typeface="Cambria Math"/>
                        </a:rPr>
                        <m:t>𝐱</m:t>
                      </m:r>
                      <m:r>
                        <a:rPr lang="en-IE" b="1" i="0" smtClean="0">
                          <a:latin typeface="Cambria Math"/>
                        </a:rPr>
                        <m:t>+</m:t>
                      </m:r>
                      <m:r>
                        <a:rPr lang="en-IE" b="1" i="0" smtClean="0">
                          <a:latin typeface="Cambria Math"/>
                        </a:rPr>
                        <m:t>𝐝</m:t>
                      </m:r>
                      <m:r>
                        <a:rPr lang="en-IE" b="1" i="0" smtClean="0">
                          <a:latin typeface="Cambria Math"/>
                        </a:rPr>
                        <m:t>(</m:t>
                      </m:r>
                      <m:r>
                        <a:rPr lang="en-IE" b="1" i="0" smtClean="0">
                          <a:latin typeface="Cambria Math"/>
                        </a:rPr>
                        <m:t>𝐱</m:t>
                      </m:r>
                      <m:r>
                        <a:rPr lang="en-IE" b="1" i="0" smtClean="0">
                          <a:latin typeface="Cambria Math"/>
                        </a:rPr>
                        <m:t>)</m:t>
                      </m:r>
                      <m:r>
                        <a:rPr lang="en-IE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  <a:p>
                <a:pPr algn="ctr"/>
                <a:endParaRPr lang="en-IE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68" y="5752530"/>
                <a:ext cx="3240360" cy="1200329"/>
              </a:xfrm>
              <a:prstGeom prst="rect">
                <a:avLst/>
              </a:prstGeom>
              <a:blipFill rotWithShape="1">
                <a:blip r:embed="rId4"/>
                <a:stretch>
                  <a:fillRect t="-253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60032" y="5798124"/>
                <a:ext cx="32403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E" dirty="0" smtClean="0"/>
                  <a:t>DFD without Motion Compensation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IE" b="1" i="0" smtClean="0">
                              <a:latin typeface="Cambria Math"/>
                            </a:rPr>
                            <m:t>x</m:t>
                          </m:r>
                        </m:e>
                      </m:d>
                      <m:r>
                        <a:rPr lang="en-IE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IE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IE" b="0" i="1" smtClean="0">
                          <a:latin typeface="Cambria Math"/>
                        </a:rPr>
                        <m:t>(</m:t>
                      </m:r>
                      <m:r>
                        <a:rPr lang="en-IE" b="1" i="0" smtClean="0">
                          <a:latin typeface="Cambria Math"/>
                        </a:rPr>
                        <m:t>𝐱</m:t>
                      </m:r>
                      <m:r>
                        <a:rPr lang="en-IE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798124"/>
                <a:ext cx="3240360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3289" b="-460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1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692696"/>
            <a:ext cx="7029599" cy="56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Comparing Quality</a:t>
            </a:r>
            <a:endParaRPr lang="en-IE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97" y="1268760"/>
            <a:ext cx="6802203" cy="545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43580" y="486916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Motion Compensation</a:t>
            </a:r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>
            <a:off x="3520480" y="234888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No Motion Compensation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282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Yes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IE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7338"/>
            <a:ext cx="81280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572000" y="1196975"/>
            <a:ext cx="576263" cy="936625"/>
          </a:xfrm>
          <a:prstGeom prst="straightConnector1">
            <a:avLst/>
          </a:prstGeom>
          <a:ln w="349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140200" y="1196975"/>
            <a:ext cx="431800" cy="1368425"/>
          </a:xfrm>
          <a:prstGeom prst="straightConnector1">
            <a:avLst/>
          </a:prstGeom>
          <a:ln w="349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Computational Efficiency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2776"/>
                <a:ext cx="8229600" cy="4525963"/>
              </a:xfrm>
            </p:spPr>
            <p:txBody>
              <a:bodyPr/>
              <a:lstStyle/>
              <a:p>
                <a:r>
                  <a:rPr lang="en-IE" sz="2400" dirty="0" smtClean="0"/>
                  <a:t>To calculate the vector for one block</a:t>
                </a:r>
              </a:p>
              <a:p>
                <a:pPr lvl="1"/>
                <a:r>
                  <a:rPr lang="en-IE" sz="2000" dirty="0" smtClean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0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IE" sz="20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E" sz="2000" b="0" i="1" smtClean="0">
                                <a:latin typeface="Cambria Math"/>
                              </a:rPr>
                              <m:t>𝑤</m:t>
                            </m:r>
                            <m:r>
                              <a:rPr lang="en-IE" sz="2000" b="0" i="1" smtClean="0">
                                <a:latin typeface="Cambria Math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E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E" sz="2000" dirty="0" smtClean="0"/>
                  <a:t> candidates (assuming vectors accurate to 1 pixel)</a:t>
                </a:r>
              </a:p>
              <a:p>
                <a:pPr lvl="1"/>
                <a:r>
                  <a:rPr lang="en-IE" sz="2000" dirty="0" smtClean="0"/>
                  <a:t>To calculate the mean absolute error you have to do 1 subtraction, 1 absolute value operation (or </a:t>
                </a:r>
                <a:r>
                  <a:rPr lang="en-IE" sz="2000" dirty="0" err="1" smtClean="0"/>
                  <a:t>mult</a:t>
                </a:r>
                <a:r>
                  <a:rPr lang="en-IE" sz="2000" dirty="0" smtClean="0"/>
                  <a:t> for mean squared error) and 1 addition per pixel.</a:t>
                </a:r>
              </a:p>
              <a:p>
                <a:pPr lvl="1"/>
                <a:r>
                  <a:rPr lang="en-IE" sz="2000" dirty="0" smtClean="0"/>
                  <a:t>If the </a:t>
                </a:r>
                <a:r>
                  <a:rPr lang="en-IE" sz="2000" dirty="0" err="1" smtClean="0"/>
                  <a:t>blocksize</a:t>
                </a:r>
                <a:r>
                  <a:rPr lang="en-IE" sz="2000" dirty="0" smtClean="0"/>
                  <a:t> is </a:t>
                </a:r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IE" sz="2000" dirty="0" smtClean="0"/>
                  <a:t> then the total number of ops is </a:t>
                </a:r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/>
                      </a:rPr>
                      <m:t>3</m:t>
                    </m:r>
                    <m:sSup>
                      <m:sSupPr>
                        <m:ctrlPr>
                          <a:rPr lang="en-IE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IE" sz="2000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IE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IE" sz="20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IE" sz="20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E" sz="2000" b="0" i="1" smtClean="0">
                                <a:latin typeface="Cambria Math"/>
                              </a:rPr>
                              <m:t>𝑤</m:t>
                            </m:r>
                            <m:r>
                              <a:rPr lang="en-IE" sz="2000" b="0" i="1" smtClean="0">
                                <a:latin typeface="Cambria Math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E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E" sz="2000" dirty="0" smtClean="0"/>
                  <a:t> per block</a:t>
                </a:r>
              </a:p>
              <a:p>
                <a:pPr lvl="1"/>
                <a:r>
                  <a:rPr lang="en-IE" sz="2000" dirty="0" smtClean="0"/>
                  <a:t>There is an extra operation to find the min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IE" sz="2000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IE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E" sz="2000" dirty="0" smtClean="0"/>
                  <a:t> values but the cost is much less compared to calculating the MAE.</a:t>
                </a:r>
              </a:p>
              <a:p>
                <a:pPr lvl="1"/>
                <a:endParaRPr lang="en-IE" sz="2400" dirty="0"/>
              </a:p>
              <a:p>
                <a:r>
                  <a:rPr lang="en-IE" sz="2400" dirty="0" smtClean="0"/>
                  <a:t>Quadratic Order of Complexity </a:t>
                </a:r>
                <a:r>
                  <a:rPr lang="en-IE" sz="2400" dirty="0" err="1" smtClean="0"/>
                  <a:t>wrt</a:t>
                </a:r>
                <a:r>
                  <a:rPr lang="en-IE" sz="2400" dirty="0" smtClean="0"/>
                  <a:t> search radius</a:t>
                </a:r>
              </a:p>
              <a:p>
                <a:pPr lvl="1"/>
                <a:r>
                  <a:rPr lang="en-IE" sz="2000" dirty="0" smtClean="0"/>
                  <a:t>If we double </a:t>
                </a:r>
                <a:r>
                  <a:rPr lang="en-IE" sz="2000" i="1" dirty="0" smtClean="0"/>
                  <a:t>w,</a:t>
                </a:r>
                <a:r>
                  <a:rPr lang="en-IE" sz="2000" dirty="0" smtClean="0"/>
                  <a:t> 4 times more ops are needed</a:t>
                </a:r>
              </a:p>
              <a:p>
                <a:pPr lvl="1"/>
                <a:r>
                  <a:rPr lang="en-IE" sz="2000" dirty="0" smtClean="0"/>
                  <a:t>Not great</a:t>
                </a:r>
                <a:endParaRPr lang="en-IE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2776"/>
                <a:ext cx="8229600" cy="4525963"/>
              </a:xfrm>
              <a:blipFill rotWithShape="1">
                <a:blip r:embed="rId2"/>
                <a:stretch>
                  <a:fillRect l="-963" t="-943" r="-815" b="-1428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4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Improving Complexity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Motion Detection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 smtClean="0"/>
              <a:t>Only do motion estimation where the frame difference is large</a:t>
            </a:r>
            <a:endParaRPr lang="en-IE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" y="3573016"/>
            <a:ext cx="9095459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60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/>
              <a:t>Pixel Difference for Motion Detection</a:t>
            </a:r>
            <a:endParaRPr lang="en-US" sz="3600"/>
          </a:p>
        </p:txBody>
      </p:sp>
      <p:pic>
        <p:nvPicPr>
          <p:cNvPr id="25611" name="Picture 1035" descr="C:\ack\teaching\msc\lecture9\pics\bruce3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33588"/>
            <a:ext cx="4114800" cy="243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036" descr="C:\ack\teaching\msc\lecture9\pics\bruce3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114800"/>
            <a:ext cx="403860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13" name="Text Box 1037"/>
          <p:cNvSpPr txBox="1">
            <a:spLocks noChangeArrowheads="1"/>
          </p:cNvSpPr>
          <p:nvPr/>
        </p:nvSpPr>
        <p:spPr bwMode="auto">
          <a:xfrm>
            <a:off x="4479925" y="2479675"/>
            <a:ext cx="1444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Frame n-1</a:t>
            </a:r>
            <a:endParaRPr lang="en-US"/>
          </a:p>
        </p:txBody>
      </p:sp>
      <p:sp>
        <p:nvSpPr>
          <p:cNvPr id="25614" name="Text Box 1038"/>
          <p:cNvSpPr txBox="1">
            <a:spLocks noChangeArrowheads="1"/>
          </p:cNvSpPr>
          <p:nvPr/>
        </p:nvSpPr>
        <p:spPr bwMode="auto">
          <a:xfrm>
            <a:off x="2819400" y="5181600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Frame 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7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4" name="Picture 10" descr="C:\ack\teaching\msc\lecture9\pics\bruce31_y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0"/>
            <a:ext cx="35655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3" name="Picture 9" descr="C:\ack\teaching\msc\lecture9\pics\bruce30_y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35655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/>
              <a:t>Pixel Difference for Motion Detection</a:t>
            </a:r>
            <a:endParaRPr lang="en-US" sz="3600"/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33400" y="2209800"/>
            <a:ext cx="12490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Frame n-1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533400" y="4724400"/>
            <a:ext cx="104387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Frame 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635" name="Picture 11" descr="C:\ack\teaching\msc\lecture9\pics\bruce_pel_diff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057400"/>
            <a:ext cx="35655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C:\ack\teaching\msc\lecture9\pics\bruce_abs_pel_diff.bmp"/>
          <p:cNvPicPr>
            <a:picLocks noChangeAspect="1" noChangeArrowheads="1"/>
          </p:cNvPicPr>
          <p:nvPr/>
        </p:nvPicPr>
        <p:blipFill>
          <a:blip r:embed="rId6">
            <a:lum brigh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572000"/>
            <a:ext cx="3565525" cy="228600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63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833483"/>
              </p:ext>
            </p:extLst>
          </p:nvPr>
        </p:nvGraphicFramePr>
        <p:xfrm>
          <a:off x="5105400" y="2209800"/>
          <a:ext cx="2857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7" name="Equation" r:id="rId7" imgW="2857320" imgH="431640" progId="Equation.3">
                  <p:embed/>
                </p:oleObj>
              </mc:Choice>
              <mc:Fallback>
                <p:oleObj name="Equation" r:id="rId7" imgW="28573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209800"/>
                        <a:ext cx="2857500" cy="431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970973"/>
              </p:ext>
            </p:extLst>
          </p:nvPr>
        </p:nvGraphicFramePr>
        <p:xfrm>
          <a:off x="5149850" y="4800600"/>
          <a:ext cx="276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8" name="Equation" r:id="rId9" imgW="2768400" imgH="431640" progId="Equation.3">
                  <p:embed/>
                </p:oleObj>
              </mc:Choice>
              <mc:Fallback>
                <p:oleObj name="Equation" r:id="rId9" imgW="2768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0" y="4800600"/>
                        <a:ext cx="2768600" cy="431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34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/>
              <a:t>Pixel Difference for Motion Detection</a:t>
            </a:r>
            <a:endParaRPr lang="en-US" sz="3600"/>
          </a:p>
        </p:txBody>
      </p:sp>
      <p:pic>
        <p:nvPicPr>
          <p:cNvPr id="27657" name="Picture 9" descr="C:\ack\teaching\msc\lecture9\pics\bruce_mot_col_pe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816" y="1780598"/>
            <a:ext cx="35655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C:\ack\teaching\msc\lecture9\pics\bruce_mot_col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816" y="4218998"/>
            <a:ext cx="35655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1" name="Picture 13" descr="C:\ack\teaching\msc\lecture9\pics\bruce_abs_pel_diff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80598"/>
            <a:ext cx="35655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 descr="C:\ack\teaching\msc\lecture9\pics\bruce_smoothed_abs_pel_diff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74" y="4178501"/>
            <a:ext cx="35655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66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019991"/>
              </p:ext>
            </p:extLst>
          </p:nvPr>
        </p:nvGraphicFramePr>
        <p:xfrm>
          <a:off x="1772072" y="2009198"/>
          <a:ext cx="276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6" name="Equation" r:id="rId7" imgW="2768400" imgH="431640" progId="Equation.3">
                  <p:embed/>
                </p:oleObj>
              </mc:Choice>
              <mc:Fallback>
                <p:oleObj name="Equation" r:id="rId7" imgW="2768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2072" y="2009198"/>
                        <a:ext cx="2768600" cy="431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1907704" y="5877272"/>
            <a:ext cx="21467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Smoothed abs(PD)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5459016" y="2009198"/>
            <a:ext cx="16017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Threshold =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669" name="Text Box 21"/>
          <p:cNvSpPr txBox="1">
            <a:spLocks noChangeArrowheads="1"/>
          </p:cNvSpPr>
          <p:nvPr/>
        </p:nvSpPr>
        <p:spPr bwMode="auto">
          <a:xfrm>
            <a:off x="5459016" y="4371398"/>
            <a:ext cx="16017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Threshold = 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5536" y="1844824"/>
            <a:ext cx="0" cy="4032448"/>
          </a:xfrm>
          <a:prstGeom prst="straightConnector1">
            <a:avLst/>
          </a:prstGeom>
          <a:ln w="412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1332656" y="3519760"/>
            <a:ext cx="4464496" cy="461665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IE" sz="2400" dirty="0" smtClean="0"/>
              <a:t>Low Pass Filtering of the DFD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98058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Motion Detection Algorithm for Block Matching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 smtClean="0"/>
                  <a:t>Find the mean absolute error for each block.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/>
                        </a:rPr>
                        <m:t>𝑀𝐴𝐸</m:t>
                      </m:r>
                      <m:d>
                        <m:d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</m:d>
                      <m:r>
                        <a:rPr lang="en-I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E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IE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E" b="0" i="1" smtClean="0">
                          <a:latin typeface="Cambria Math"/>
                        </a:rPr>
                        <m:t>×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E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/>
                            </a:rPr>
                            <m:t>∈</m:t>
                          </m:r>
                          <m:r>
                            <a:rPr lang="en-IE" b="0" i="1" smtClean="0">
                              <a:latin typeface="Cambria Math"/>
                              <a:ea typeface="Cambria Math"/>
                            </a:rPr>
                            <m:t>ℬ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E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E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1" i="0" smtClean="0"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IE" b="0" i="1" smtClean="0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IE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IE" b="1" i="0" smtClean="0"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IE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E" b="0" dirty="0" smtClean="0"/>
              </a:p>
              <a:p>
                <a:r>
                  <a:rPr lang="en-IE" dirty="0" smtClean="0"/>
                  <a:t>Apply the following threshold to the MAE or each block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/>
                        </a:rPr>
                        <m:t>𝑚</m:t>
                      </m:r>
                      <m:d>
                        <m:d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</m:d>
                      <m:r>
                        <a:rPr lang="en-IE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E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IE" b="0" i="1" smtClean="0">
                                  <a:latin typeface="Cambria Math"/>
                                </a:rPr>
                                <m:t>1,  </m:t>
                              </m:r>
                              <m:r>
                                <a:rPr lang="en-IE" b="0" i="1" smtClean="0">
                                  <a:latin typeface="Cambria Math"/>
                                </a:rPr>
                                <m:t>𝑀𝐴𝐸</m:t>
                              </m:r>
                              <m:d>
                                <m:dPr>
                                  <m:ctrlPr>
                                    <a:rPr lang="en-IE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b="0" i="1" smtClean="0">
                                      <a:latin typeface="Cambria Math"/>
                                      <a:ea typeface="Cambria Math"/>
                                    </a:rPr>
                                    <m:t>ℬ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E" b="0" i="1" smtClean="0">
                                  <a:latin typeface="Cambria Math"/>
                                </a:rPr>
                                <m:t>0,  </m:t>
                              </m:r>
                              <m:r>
                                <a:rPr lang="en-IE" i="1">
                                  <a:latin typeface="Cambria Math"/>
                                </a:rPr>
                                <m:t>𝑀𝐴𝐸</m:t>
                              </m:r>
                              <m:d>
                                <m:dPr>
                                  <m:ctrlPr>
                                    <a:rPr lang="en-IE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IE" i="1">
                                      <a:latin typeface="Cambria Math"/>
                                      <a:ea typeface="Cambria Math"/>
                                    </a:rPr>
                                    <m:t>ℬ</m:t>
                                  </m:r>
                                </m:e>
                              </m:d>
                              <m:r>
                                <a:rPr lang="en-IE" b="0" i="1" smtClean="0">
                                  <a:latin typeface="Cambria Math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IE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IE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79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600" y="692696"/>
            <a:ext cx="7132340" cy="57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5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Improving Complexity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2800" dirty="0" smtClean="0"/>
              <a:t>2. Don’t test all of the candidates.</a:t>
            </a:r>
          </a:p>
          <a:p>
            <a:pPr marL="0" indent="0">
              <a:buNone/>
            </a:pPr>
            <a:endParaRPr lang="en-IE" sz="2800" dirty="0"/>
          </a:p>
          <a:p>
            <a:pPr marL="0" indent="0">
              <a:buNone/>
            </a:pPr>
            <a:r>
              <a:rPr lang="en-IE" sz="2800" dirty="0" err="1" smtClean="0"/>
              <a:t>Eg</a:t>
            </a:r>
            <a:r>
              <a:rPr lang="en-IE" sz="2800" dirty="0" smtClean="0"/>
              <a:t>. The 3 step search</a:t>
            </a:r>
          </a:p>
          <a:p>
            <a:pPr marL="0" indent="0">
              <a:buNone/>
            </a:pPr>
            <a:r>
              <a:rPr lang="en-IE" sz="2800" dirty="0" smtClean="0"/>
              <a:t>1. Search subset of evenly spaced candidates and find best candidate.</a:t>
            </a:r>
          </a:p>
          <a:p>
            <a:pPr marL="0" indent="0">
              <a:buNone/>
            </a:pPr>
            <a:r>
              <a:rPr lang="en-IE" sz="2800" dirty="0" smtClean="0"/>
              <a:t>2. Use result of step 1 as centre for another search on a more closely spaced grid.</a:t>
            </a:r>
          </a:p>
          <a:p>
            <a:pPr marL="0" indent="0">
              <a:buNone/>
            </a:pPr>
            <a:r>
              <a:rPr lang="en-IE" sz="2800" dirty="0" smtClean="0"/>
              <a:t>3. Repeat step two on a finely spaced grid. 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3711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3-Step Search</a:t>
            </a:r>
            <a:endParaRPr lang="en-IE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2374"/>
            <a:ext cx="4524795" cy="39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5517232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E" dirty="0" smtClean="0"/>
              <a:t>Each intersection of lines corresponds to a potential motion candidate – the 3 step search allows you select the a vector without testing each candidate.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88092" y="1340768"/>
                <a:ext cx="387185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E" dirty="0" smtClean="0"/>
                  <a:t>In step 1 the number of candidates for which the error is evaluated 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2×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𝑓𝑙𝑜𝑜𝑟</m:t>
                            </m:r>
                            <m:d>
                              <m:dPr>
                                <m:ctrlPr>
                                  <a:rPr lang="en-IE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IE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I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E" dirty="0" smtClean="0"/>
              </a:p>
              <a:p>
                <a:endParaRPr lang="en-IE" dirty="0"/>
              </a:p>
              <a:p>
                <a:r>
                  <a:rPr lang="en-IE" dirty="0" smtClean="0"/>
                  <a:t>In steps 2 and 3, the error is evaluated for 8 further candidates. (The centre candidate will have been evaluated in the previous step)</a:t>
                </a:r>
                <a:endParaRPr lang="en-IE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92" y="1340768"/>
                <a:ext cx="3871850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258" t="-1583" r="-1258" b="-316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644008" y="5589240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E" dirty="0" smtClean="0"/>
              <a:t>However the result is sub-optimal and therefore there will be a slight increase in the overall MAE.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44008" y="3861048"/>
                <a:ext cx="417646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E" dirty="0" smtClean="0"/>
                  <a:t>So if w = 16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2×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E" b="0" i="1" smtClean="0">
                        <a:latin typeface="Cambria Math" panose="02040503050406030204" pitchFamily="18" charset="0"/>
                      </a:rPr>
                      <m:t>=1089</m:t>
                    </m:r>
                  </m:oMath>
                </a14:m>
                <a:r>
                  <a:rPr lang="en-IE" dirty="0" smtClean="0"/>
                  <a:t> candidates are evaluated for the full motion search and only</a:t>
                </a:r>
              </a:p>
              <a:p>
                <a:pPr algn="just"/>
                <a:r>
                  <a:rPr lang="en-IE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2×</m:t>
                            </m:r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𝑓𝑙𝑜𝑜𝑟</m:t>
                            </m:r>
                            <m:d>
                              <m:dPr>
                                <m:ctrlPr>
                                  <a:rPr lang="en-IE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IE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E" b="0" i="1" smtClean="0">
                        <a:latin typeface="Cambria Math" panose="02040503050406030204" pitchFamily="18" charset="0"/>
                      </a:rPr>
                      <m:t>+16=97</m:t>
                    </m:r>
                  </m:oMath>
                </a14:m>
                <a:r>
                  <a:rPr lang="en-IE" dirty="0" smtClean="0"/>
                  <a:t>are evaluated in the 3 step search</a:t>
                </a:r>
                <a:endParaRPr lang="en-IE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861048"/>
                <a:ext cx="4176464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314" t="-2058" r="-1168" b="-2633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5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Improving Complexity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 smtClean="0"/>
              <a:t>3. </a:t>
            </a:r>
            <a:r>
              <a:rPr lang="en-IE" sz="2800" dirty="0" smtClean="0"/>
              <a:t>Do a search at multiple resolutions and scales</a:t>
            </a:r>
          </a:p>
          <a:p>
            <a:pPr marL="0" indent="0">
              <a:buNone/>
            </a:pPr>
            <a:endParaRPr lang="en-IE" sz="2800" dirty="0"/>
          </a:p>
          <a:p>
            <a:pPr marL="0" indent="0">
              <a:buNone/>
            </a:pPr>
            <a:r>
              <a:rPr lang="en-IE" sz="2400" dirty="0" smtClean="0"/>
              <a:t>The basic idea is to do the bulk of the search on lower resolution versions of the images.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 smtClean="0"/>
              <a:t>For example if we have a block size of 16 and a search radius of 12 then at half picture resolution the equivalent block size would be 8 and search radius would be 6.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 smtClean="0"/>
              <a:t>We can then do a smaller search at full resolution</a:t>
            </a:r>
          </a:p>
          <a:p>
            <a:pPr marL="0" indent="0">
              <a:buNone/>
            </a:pPr>
            <a:r>
              <a:rPr lang="en-IE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642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TV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IE" sz="2400" smtClean="0"/>
              <a:t>TV is a technology for the transmission and reproduction of moving pictures</a:t>
            </a:r>
          </a:p>
          <a:p>
            <a:pPr eaLnBrk="1" hangingPunct="1"/>
            <a:endParaRPr lang="en-IE" sz="2400" smtClean="0"/>
          </a:p>
          <a:p>
            <a:pPr eaLnBrk="1" hangingPunct="1"/>
            <a:r>
              <a:rPr lang="en-IE" sz="2400" smtClean="0"/>
              <a:t>Rasterisation allowed images to be converted into 1D signals for transmission</a:t>
            </a:r>
          </a:p>
          <a:p>
            <a:pPr lvl="1" eaLnBrk="1" hangingPunct="1"/>
            <a:r>
              <a:rPr lang="en-IE" sz="2000" smtClean="0"/>
              <a:t>Signals are continuous horizontally but discrete vertically and in time</a:t>
            </a:r>
          </a:p>
          <a:p>
            <a:pPr eaLnBrk="1" hangingPunct="1"/>
            <a:endParaRPr lang="en-IE" sz="2400" smtClean="0"/>
          </a:p>
          <a:p>
            <a:pPr eaLnBrk="1" hangingPunct="1"/>
            <a:r>
              <a:rPr lang="en-IE" sz="2400" smtClean="0"/>
              <a:t>CRTs used to project the signal.</a:t>
            </a:r>
          </a:p>
          <a:p>
            <a:pPr eaLnBrk="1" hangingPunct="1"/>
            <a:endParaRPr lang="en-IE" sz="2400" smtClean="0"/>
          </a:p>
          <a:p>
            <a:pPr eaLnBrk="1" hangingPunct="1"/>
            <a:r>
              <a:rPr lang="en-IE" sz="2400" smtClean="0"/>
              <a:t>John Logie Baird first to show that it could be used to transmit moving images.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Multiresolution</a:t>
            </a:r>
            <a:r>
              <a:rPr lang="en-IE" dirty="0" smtClean="0"/>
              <a:t> Block Matching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3425"/>
            <a:ext cx="4042792" cy="4525963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Building the low pass pyramid.</a:t>
            </a:r>
          </a:p>
          <a:p>
            <a:endParaRPr lang="en-IE" dirty="0"/>
          </a:p>
          <a:p>
            <a:r>
              <a:rPr lang="en-IE" sz="2000" dirty="0" smtClean="0"/>
              <a:t>For both frames we loss-pass filter and then </a:t>
            </a:r>
            <a:r>
              <a:rPr lang="en-IE" sz="2000" dirty="0" err="1" smtClean="0"/>
              <a:t>downsample</a:t>
            </a:r>
            <a:r>
              <a:rPr lang="en-IE" sz="2000" dirty="0" smtClean="0"/>
              <a:t> by a factor of 2. This is repeated multiple times</a:t>
            </a:r>
          </a:p>
          <a:p>
            <a:endParaRPr lang="en-IE" sz="2000" dirty="0"/>
          </a:p>
          <a:p>
            <a:r>
              <a:rPr lang="en-IE" sz="2000" dirty="0" smtClean="0"/>
              <a:t>The low-pass filter prevents aliasing. A </a:t>
            </a:r>
            <a:r>
              <a:rPr lang="en-IE" sz="2000" dirty="0" err="1" smtClean="0"/>
              <a:t>gaussian</a:t>
            </a:r>
            <a:r>
              <a:rPr lang="en-IE" sz="2000" dirty="0" smtClean="0"/>
              <a:t> shaped filter mask is typical.</a:t>
            </a:r>
          </a:p>
        </p:txBody>
      </p:sp>
      <p:pic>
        <p:nvPicPr>
          <p:cNvPr id="4" name="Picture 4" descr="C:\corrigad\4c8\motion_estimation\suzie_prev.tif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0" t="7308" r="11146" b="11301"/>
          <a:stretch/>
        </p:blipFill>
        <p:spPr bwMode="auto">
          <a:xfrm>
            <a:off x="4554830" y="1412776"/>
            <a:ext cx="2952230" cy="24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corrigad\4c8\motion_estimation\suzie_prev.tif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0" t="7308" r="11146" b="11301"/>
          <a:stretch/>
        </p:blipFill>
        <p:spPr bwMode="auto">
          <a:xfrm>
            <a:off x="6049374" y="4289476"/>
            <a:ext cx="1457685" cy="119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corrigad\4c8\motion_estimation\suzie_prev.tif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0" t="7308" r="11146" b="11301"/>
          <a:stretch/>
        </p:blipFill>
        <p:spPr bwMode="auto">
          <a:xfrm>
            <a:off x="6800304" y="5776578"/>
            <a:ext cx="706756" cy="57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96336" y="198884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Level 0</a:t>
            </a:r>
            <a:endParaRPr lang="en-IE" dirty="0"/>
          </a:p>
        </p:txBody>
      </p:sp>
      <p:sp>
        <p:nvSpPr>
          <p:cNvPr id="9" name="TextBox 8"/>
          <p:cNvSpPr txBox="1"/>
          <p:nvPr/>
        </p:nvSpPr>
        <p:spPr>
          <a:xfrm>
            <a:off x="7598272" y="582472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Level 2</a:t>
            </a:r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7596336" y="485261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Level 1</a:t>
            </a:r>
            <a:endParaRPr lang="en-IE" dirty="0"/>
          </a:p>
        </p:txBody>
      </p:sp>
      <p:pic>
        <p:nvPicPr>
          <p:cNvPr id="38914" name="Picture 2" descr="C:\corrigad\4c8\motion_estimation\gauss_mask.tif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t="7232" r="17532" b="10840"/>
          <a:stretch/>
        </p:blipFill>
        <p:spPr bwMode="auto">
          <a:xfrm>
            <a:off x="539552" y="5524028"/>
            <a:ext cx="1309016" cy="130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07704" y="577657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2D Gaussian mask – 15*15 taps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7555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Multiresolution</a:t>
            </a:r>
            <a:r>
              <a:rPr lang="en-IE" dirty="0" smtClean="0"/>
              <a:t> Block Matching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636490"/>
                  </p:ext>
                </p:extLst>
              </p:nvPr>
            </p:nvGraphicFramePr>
            <p:xfrm>
              <a:off x="251520" y="2276872"/>
              <a:ext cx="3960441" cy="300717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20147"/>
                    <a:gridCol w="1320147"/>
                    <a:gridCol w="1320147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Level, </a:t>
                          </a:r>
                          <a:r>
                            <a:rPr lang="en-IE" i="1" dirty="0" smtClean="0"/>
                            <a:t>l</a:t>
                          </a:r>
                          <a:endParaRPr lang="en-IE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Block Size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Search Radius</a:t>
                          </a:r>
                          <a:endParaRPr lang="en-IE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0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i="1" dirty="0" smtClean="0"/>
                            <a:t>N</a:t>
                          </a:r>
                          <a:endParaRPr lang="en-IE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𝐿</m:t>
                                        </m:r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i="1" dirty="0" smtClean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1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𝐿</m:t>
                                        </m:r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2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𝐿</m:t>
                                        </m:r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i="1" dirty="0" smtClean="0"/>
                            <a:t>l</a:t>
                          </a:r>
                          <a:endParaRPr lang="en-IE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E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E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𝐿</m:t>
                                        </m:r>
                                        <m:r>
                                          <a:rPr lang="en-IE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636490"/>
                  </p:ext>
                </p:extLst>
              </p:nvPr>
            </p:nvGraphicFramePr>
            <p:xfrm>
              <a:off x="251520" y="2276872"/>
              <a:ext cx="3960441" cy="300717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20147"/>
                    <a:gridCol w="1320147"/>
                    <a:gridCol w="1320147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Level, </a:t>
                          </a:r>
                          <a:r>
                            <a:rPr lang="en-IE" i="1" dirty="0" smtClean="0"/>
                            <a:t>l</a:t>
                          </a:r>
                          <a:endParaRPr lang="en-IE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Block Size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Search Radius</a:t>
                          </a:r>
                          <a:endParaRPr lang="en-IE" dirty="0"/>
                        </a:p>
                      </a:txBody>
                      <a:tcPr anchor="ctr"/>
                    </a:tc>
                  </a:tr>
                  <a:tr h="5575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0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i="1" dirty="0" smtClean="0"/>
                            <a:t>N</a:t>
                          </a:r>
                          <a:endParaRPr lang="en-IE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99539" t="-120879" b="-326374"/>
                          </a:stretch>
                        </a:blipFill>
                      </a:tcPr>
                    </a:tc>
                  </a:tr>
                  <a:tr h="6031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1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463" t="-203030" r="-10046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99539" t="-203030" b="-200000"/>
                          </a:stretch>
                        </a:blipFill>
                      </a:tcPr>
                    </a:tc>
                  </a:tr>
                  <a:tr h="6031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2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463" t="-303030" r="-10046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99539" t="-303030" b="-100000"/>
                          </a:stretch>
                        </a:blipFill>
                      </a:tcPr>
                    </a:tc>
                  </a:tr>
                  <a:tr h="6031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i="1" dirty="0" smtClean="0"/>
                            <a:t>l</a:t>
                          </a:r>
                          <a:endParaRPr lang="en-IE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463" t="-403030" r="-100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99539" t="-4030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0" y="1628800"/>
            <a:ext cx="4320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Algorithm:</a:t>
            </a:r>
          </a:p>
          <a:p>
            <a:endParaRPr lang="en-IE" dirty="0"/>
          </a:p>
          <a:p>
            <a:pPr marL="342900" indent="-342900">
              <a:buAutoNum type="arabicPeriod"/>
            </a:pPr>
            <a:r>
              <a:rPr lang="en-IE" dirty="0" smtClean="0"/>
              <a:t>Generate the L level pyramid for the current and previous frames. Level </a:t>
            </a:r>
            <a:r>
              <a:rPr lang="en-IE" i="1" dirty="0" smtClean="0"/>
              <a:t>l = 0 </a:t>
            </a:r>
            <a:r>
              <a:rPr lang="en-IE" dirty="0" smtClean="0"/>
              <a:t>is the full resolution and </a:t>
            </a:r>
            <a:r>
              <a:rPr lang="en-IE" i="1" dirty="0" smtClean="0"/>
              <a:t>l = L-1 </a:t>
            </a:r>
            <a:r>
              <a:rPr lang="en-IE" dirty="0" smtClean="0"/>
              <a:t>is the smallest resolution.</a:t>
            </a:r>
          </a:p>
          <a:p>
            <a:pPr marL="342900" indent="-342900">
              <a:buAutoNum type="arabicPeriod"/>
            </a:pPr>
            <a:r>
              <a:rPr lang="en-IE" dirty="0" smtClean="0"/>
              <a:t>Set the initial level to </a:t>
            </a:r>
            <a:r>
              <a:rPr lang="en-IE" i="1" dirty="0" smtClean="0"/>
              <a:t>l = L-1 </a:t>
            </a:r>
            <a:r>
              <a:rPr lang="en-IE" dirty="0" smtClean="0"/>
              <a:t>and initialise all vectors to 0. </a:t>
            </a:r>
          </a:p>
          <a:p>
            <a:pPr marL="342900" indent="-342900">
              <a:buAutoNum type="arabicPeriod"/>
            </a:pPr>
            <a:r>
              <a:rPr lang="en-IE" dirty="0" smtClean="0"/>
              <a:t>Generate an estimate of the motion field at level </a:t>
            </a:r>
            <a:r>
              <a:rPr lang="en-IE" i="1" dirty="0" smtClean="0"/>
              <a:t>l, </a:t>
            </a:r>
            <a:r>
              <a:rPr lang="en-IE" dirty="0" smtClean="0"/>
              <a:t>centring the search on the initial vector for that block.</a:t>
            </a:r>
          </a:p>
          <a:p>
            <a:pPr marL="342900" indent="-342900">
              <a:buAutoNum type="arabicPeriod"/>
            </a:pPr>
            <a:r>
              <a:rPr lang="en-IE" dirty="0" smtClean="0"/>
              <a:t>If </a:t>
            </a:r>
            <a:r>
              <a:rPr lang="en-IE" i="1" dirty="0" smtClean="0"/>
              <a:t>l=0 </a:t>
            </a:r>
            <a:r>
              <a:rPr lang="en-IE" dirty="0" smtClean="0"/>
              <a:t>then go to step 7.</a:t>
            </a:r>
          </a:p>
          <a:p>
            <a:pPr marL="342900" indent="-342900">
              <a:buAutoNum type="arabicPeriod"/>
            </a:pPr>
            <a:r>
              <a:rPr lang="en-IE" dirty="0" smtClean="0"/>
              <a:t>Propagate the motion field to level </a:t>
            </a:r>
            <a:r>
              <a:rPr lang="en-IE" i="1" dirty="0" smtClean="0"/>
              <a:t>l -1. </a:t>
            </a:r>
            <a:r>
              <a:rPr lang="en-IE" dirty="0" smtClean="0"/>
              <a:t>It is the initial field for level </a:t>
            </a:r>
            <a:r>
              <a:rPr lang="en-IE" i="1" dirty="0" smtClean="0"/>
              <a:t>l -1</a:t>
            </a:r>
            <a:r>
              <a:rPr lang="en-IE" dirty="0" smtClean="0"/>
              <a:t>.</a:t>
            </a:r>
          </a:p>
          <a:p>
            <a:pPr marL="342900" indent="-342900">
              <a:buAutoNum type="arabicPeriod"/>
            </a:pPr>
            <a:r>
              <a:rPr lang="en-IE" dirty="0" smtClean="0"/>
              <a:t>Set level to </a:t>
            </a:r>
            <a:r>
              <a:rPr lang="en-IE" i="1" dirty="0" smtClean="0"/>
              <a:t>l = l -1 </a:t>
            </a:r>
            <a:r>
              <a:rPr lang="en-IE" dirty="0" smtClean="0"/>
              <a:t>and Go to Step 3.</a:t>
            </a:r>
          </a:p>
          <a:p>
            <a:pPr marL="342900" indent="-342900">
              <a:buAutoNum type="arabicPeriod"/>
            </a:pPr>
            <a:r>
              <a:rPr lang="en-IE" dirty="0" smtClean="0"/>
              <a:t>Stop. </a:t>
            </a:r>
            <a:endParaRPr lang="en-IE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5373216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Block and Step Sizes to be used for the motion search at each at each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654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Multiresolution</a:t>
            </a:r>
            <a:r>
              <a:rPr lang="en-IE" dirty="0" smtClean="0"/>
              <a:t> Block Matching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39784" y="1700808"/>
                <a:ext cx="5832648" cy="585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dirty="0" smtClean="0"/>
                  <a:t>The number of ops at level </a:t>
                </a:r>
                <a:r>
                  <a:rPr lang="en-IE" i="1" dirty="0" smtClean="0"/>
                  <a:t>l</a:t>
                </a:r>
                <a:r>
                  <a:rPr lang="en-IE" dirty="0" smtClean="0"/>
                  <a:t> is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3</m:t>
                    </m:r>
                    <m:sSup>
                      <m:sSup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IE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E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IE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IE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IE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IE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IE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IE" b="0" i="1" smtClean="0">
                                    <a:latin typeface="Cambria Math"/>
                                  </a:rPr>
                                  <m:t>𝑙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I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IE" b="0" i="1" smtClean="0">
                                <a:latin typeface="Cambria Math"/>
                              </a:rPr>
                              <m:t>2</m:t>
                            </m:r>
                            <m:f>
                              <m:fPr>
                                <m:ctrlPr>
                                  <a:rPr lang="en-IE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IE" b="0" i="1" smtClean="0">
                                    <a:latin typeface="Cambria Math"/>
                                  </a:rPr>
                                  <m:t>𝑤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E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𝐿</m:t>
                                    </m:r>
                                    <m:r>
                                      <a:rPr lang="en-IE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IE" b="0" i="1" smtClean="0">
                                <a:latin typeface="Cambria Math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E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84" y="1700808"/>
                <a:ext cx="5832648" cy="585738"/>
              </a:xfrm>
              <a:prstGeom prst="rect">
                <a:avLst/>
              </a:prstGeom>
              <a:blipFill rotWithShape="1">
                <a:blip r:embed="rId3"/>
                <a:stretch>
                  <a:fillRect l="-941" b="-41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43722" y="2420888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 consider the example where we want to estimate motion where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E" dirty="0" smtClean="0"/>
              <a:t>the block size, N = 16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E" dirty="0" smtClean="0"/>
              <a:t>The search radius, w = 20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E" dirty="0" smtClean="0"/>
              <a:t>The Number of levels, L = 3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0672346"/>
                  </p:ext>
                </p:extLst>
              </p:nvPr>
            </p:nvGraphicFramePr>
            <p:xfrm>
              <a:off x="179512" y="3789040"/>
              <a:ext cx="5112568" cy="261264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23253"/>
                    <a:gridCol w="378931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Level, </a:t>
                          </a:r>
                          <a:r>
                            <a:rPr lang="en-IE" i="1" dirty="0" smtClean="0"/>
                            <a:t>l</a:t>
                          </a:r>
                          <a:endParaRPr lang="en-IE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Number of OPs</a:t>
                          </a:r>
                          <a:endParaRPr lang="en-IE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2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sz="1600" b="0" i="1" smtClean="0">
                                    <a:latin typeface="Cambria Math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en-IE" sz="16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IE" sz="1600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IE" sz="16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E" sz="1600" b="0" i="1" smtClean="0">
                                                <a:latin typeface="Cambria Math"/>
                                              </a:rPr>
                                              <m:t>16</m:t>
                                            </m:r>
                                          </m:e>
                                          <m:sup>
                                            <m:r>
                                              <a:rPr lang="en-IE" sz="16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IE" sz="16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E" sz="16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IE" sz="1600" b="0" i="1" smtClean="0">
                                                <a:latin typeface="Cambria Math"/>
                                              </a:rPr>
                                              <m:t>4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E" sz="16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E" sz="16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f>
                                          <m:fPr>
                                            <m:ctrlPr>
                                              <a:rPr lang="en-IE" sz="16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IE" sz="1600" b="0" i="1" smtClean="0">
                                                <a:latin typeface="Cambria Math"/>
                                              </a:rPr>
                                              <m:t>20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IE" sz="1600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IE" sz="1600" b="0" i="1" smtClean="0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IE" sz="1600" b="0" i="1" smtClean="0">
                                                    <a:latin typeface="Cambria Math"/>
                                                  </a:rPr>
                                                  <m:t>3−1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r>
                                          <a:rPr lang="en-IE" sz="1600" b="0" i="1" smtClean="0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IE" sz="1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E" sz="1600" b="0" i="1" smtClean="0">
                                    <a:latin typeface="Cambria Math"/>
                                  </a:rPr>
                                  <m:t>=5808</m:t>
                                </m:r>
                              </m:oMath>
                            </m:oMathPara>
                          </a14:m>
                          <a:endParaRPr lang="en-IE" sz="1600" i="1" dirty="0"/>
                        </a:p>
                      </a:txBody>
                      <a:tcPr anchor="ctr"/>
                    </a:tc>
                  </a:tr>
                  <a:tr h="6332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1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sz="1600" b="0" i="1" smtClean="0">
                                    <a:latin typeface="Cambria Math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en-IE" sz="16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IE" sz="1600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IE" sz="16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E" sz="1600" b="0" i="1" smtClean="0">
                                                <a:latin typeface="Cambria Math"/>
                                              </a:rPr>
                                              <m:t>16</m:t>
                                            </m:r>
                                          </m:e>
                                          <m:sup>
                                            <m:r>
                                              <a:rPr lang="en-IE" sz="16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IE" sz="16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E" sz="16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e>
                                          <m:sup>
                                            <m:r>
                                              <a:rPr lang="en-IE" sz="16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IE" sz="16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E" sz="16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f>
                                          <m:fPr>
                                            <m:ctrlPr>
                                              <a:rPr lang="en-IE" sz="16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IE" sz="1600" b="0" i="1" smtClean="0">
                                                <a:latin typeface="Cambria Math"/>
                                              </a:rPr>
                                              <m:t>20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IE" sz="1600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IE" sz="1600" b="0" i="1" smtClean="0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IE" sz="1600" b="0" i="1" smtClean="0">
                                                    <a:latin typeface="Cambria Math"/>
                                                  </a:rPr>
                                                  <m:t>3−1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r>
                                          <a:rPr lang="en-IE" sz="1600" b="0" i="1" smtClean="0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IE" sz="1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IE" sz="1600" i="1" dirty="0" smtClean="0"/>
                                  <m:t>= </m:t>
                                </m:r>
                                <m:r>
                                  <a:rPr lang="en-IE" sz="1600" b="0" i="1" dirty="0" smtClean="0">
                                    <a:latin typeface="Cambria Math"/>
                                  </a:rPr>
                                  <m:t>23232</m:t>
                                </m:r>
                              </m:oMath>
                            </m:oMathPara>
                          </a14:m>
                          <a:endParaRPr lang="en-IE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0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E" sz="16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E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  <m:sSup>
                                      <m:sSupPr>
                                        <m:ctrlPr>
                                          <a:rPr lang="en-IE" sz="1600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E" sz="16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×</m:t>
                                        </m:r>
                                        <m:r>
                                          <a:rPr lang="en-IE" sz="1600" b="0" i="1" smtClean="0">
                                            <a:latin typeface="Cambria Math"/>
                                          </a:rPr>
                                          <m:t>16</m:t>
                                        </m:r>
                                      </m:e>
                                      <m:sup>
                                        <m:r>
                                          <a:rPr lang="en-IE" sz="16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IE" sz="16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E" sz="16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f>
                                          <m:fPr>
                                            <m:ctrlPr>
                                              <a:rPr lang="en-IE" sz="16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IE" sz="1600" b="0" i="1" smtClean="0">
                                                <a:latin typeface="Cambria Math"/>
                                              </a:rPr>
                                              <m:t>20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IE" sz="1600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IE" sz="1600" b="0" i="1" smtClean="0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IE" sz="1600" b="0" i="1" smtClean="0">
                                                    <a:latin typeface="Cambria Math"/>
                                                  </a:rPr>
                                                  <m:t>3−1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r>
                                          <a:rPr lang="en-IE" sz="1600" b="0" i="1" smtClean="0">
                                            <a:latin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IE" sz="16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IE" sz="1600" i="1" dirty="0" smtClean="0"/>
                                  <m:t>= </m:t>
                                </m:r>
                                <m:r>
                                  <a:rPr lang="en-IE" sz="1600" b="0" i="1" dirty="0" smtClean="0">
                                    <a:latin typeface="Cambria Math"/>
                                  </a:rPr>
                                  <m:t>92928</m:t>
                                </m:r>
                              </m:oMath>
                            </m:oMathPara>
                          </a14:m>
                          <a:endParaRPr lang="en-IE" sz="16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i="0" dirty="0" smtClean="0"/>
                            <a:t>Total</a:t>
                          </a:r>
                          <a:endParaRPr lang="en-IE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/>
                                  </a:rPr>
                                  <m:t>121968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0672346"/>
                  </p:ext>
                </p:extLst>
              </p:nvPr>
            </p:nvGraphicFramePr>
            <p:xfrm>
              <a:off x="179512" y="3789040"/>
              <a:ext cx="5112568" cy="281393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23253"/>
                    <a:gridCol w="378931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Level, </a:t>
                          </a:r>
                          <a:r>
                            <a:rPr lang="en-IE" i="1" dirty="0" smtClean="0"/>
                            <a:t>l</a:t>
                          </a:r>
                          <a:endParaRPr lang="en-IE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Number of OPs</a:t>
                          </a:r>
                          <a:endParaRPr lang="en-IE" dirty="0"/>
                        </a:p>
                      </a:txBody>
                      <a:tcPr anchor="ctr"/>
                    </a:tc>
                  </a:tr>
                  <a:tr h="6924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2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5"/>
                          <a:stretch>
                            <a:fillRect l="-34887" t="-58407" r="-161" b="-268142"/>
                          </a:stretch>
                        </a:blipFill>
                      </a:tcPr>
                    </a:tc>
                  </a:tr>
                  <a:tr h="6924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1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5"/>
                          <a:stretch>
                            <a:fillRect l="-34887" t="-157018" r="-161" b="-165789"/>
                          </a:stretch>
                        </a:blipFill>
                      </a:tcPr>
                    </a:tc>
                  </a:tr>
                  <a:tr h="6874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dirty="0" smtClean="0"/>
                            <a:t>0</a:t>
                          </a:r>
                          <a:endParaRPr lang="en-I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5"/>
                          <a:stretch>
                            <a:fillRect l="-34887" t="-261607" r="-161" b="-6875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E" i="0" dirty="0" smtClean="0"/>
                            <a:t>Total</a:t>
                          </a:r>
                          <a:endParaRPr lang="en-IE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5"/>
                          <a:stretch>
                            <a:fillRect l="-34887" t="-663934" r="-161" b="-262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96136" y="3789040"/>
                <a:ext cx="316835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dirty="0" smtClean="0"/>
                  <a:t>The number of ops for a full motion search is </a:t>
                </a:r>
              </a:p>
              <a:p>
                <a:endParaRPr lang="en-IE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/>
                        </a:rPr>
                        <m:t>3</m:t>
                      </m:r>
                      <m:sSup>
                        <m:sSupPr>
                          <m:ctrlPr>
                            <a:rPr lang="en-IE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E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IE" b="0" i="1" smtClean="0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IE" b="0" i="1" smtClean="0">
                                  <a:latin typeface="Cambria Math"/>
                                </a:rPr>
                                <m:t>16</m:t>
                              </m:r>
                            </m:e>
                            <m:sup>
                              <m:r>
                                <a:rPr lang="en-IE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IE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IE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IE" b="0" i="1" smtClean="0">
                                  <a:latin typeface="Cambria Math"/>
                                  <a:ea typeface="Cambria Math"/>
                                </a:rPr>
                                <m:t>×20</m:t>
                              </m:r>
                              <m:r>
                                <a:rPr lang="en-IE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IE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E" b="0" dirty="0" smtClean="0"/>
              </a:p>
              <a:p>
                <a:r>
                  <a:rPr lang="en-IE" dirty="0" smtClean="0"/>
                  <a:t> </a:t>
                </a:r>
              </a:p>
              <a:p>
                <a:r>
                  <a:rPr lang="en-IE" dirty="0" smtClean="0"/>
                  <a:t>= 1291008 ops</a:t>
                </a:r>
                <a:endParaRPr lang="en-IE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789040"/>
                <a:ext cx="3168352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1731" t="-1742" b="-487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652120" y="580526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So a big drop in the number of computations.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9837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Gradient-Based Motion Estimation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sz="2800" dirty="0" smtClean="0"/>
                  <a:t>We can solve for the minimum square error</a:t>
                </a:r>
                <a:r>
                  <a:rPr lang="en-IE" dirty="0" smtClean="0"/>
                  <a:t>                                         </a:t>
                </a:r>
              </a:p>
              <a:p>
                <a:pPr marL="355600" indent="0">
                  <a:buNone/>
                </a:pPr>
                <a:endParaRPr lang="en-IE" dirty="0" smtClean="0"/>
              </a:p>
              <a:p>
                <a:pPr marL="355600" indent="0">
                  <a:buNone/>
                </a:pPr>
                <a:endParaRPr lang="en-IE" dirty="0"/>
              </a:p>
              <a:p>
                <a:pPr marL="355600" indent="0">
                  <a:buNone/>
                </a:pPr>
                <a:r>
                  <a:rPr lang="en-IE" sz="2800" dirty="0" smtClean="0"/>
                  <a:t>exactly if we 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d>
                      <m:dPr>
                        <m:ctrlPr>
                          <a:rPr lang="en-IE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E" sz="28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</m:d>
                  </m:oMath>
                </a14:m>
                <a:r>
                  <a:rPr lang="en-IE" sz="2800" dirty="0" smtClean="0"/>
                  <a:t> using a Taylor Series,</a:t>
                </a:r>
              </a:p>
              <a:p>
                <a:pPr marL="355600" indent="0">
                  <a:buNone/>
                </a:pPr>
                <a:r>
                  <a:rPr lang="en-IE" dirty="0"/>
                  <a:t>	</a:t>
                </a:r>
                <a:endParaRPr lang="en-IE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404" r="-81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026170"/>
              </p:ext>
            </p:extLst>
          </p:nvPr>
        </p:nvGraphicFramePr>
        <p:xfrm>
          <a:off x="712788" y="4437063"/>
          <a:ext cx="7558087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4" name="Equation" r:id="rId4" imgW="3327120" imgH="304560" progId="Equation.3">
                  <p:embed/>
                </p:oleObj>
              </mc:Choice>
              <mc:Fallback>
                <p:oleObj name="Equation" r:id="rId4" imgW="3327120" imgH="3045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2788" y="4437063"/>
                        <a:ext cx="7558087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04650"/>
              </p:ext>
            </p:extLst>
          </p:nvPr>
        </p:nvGraphicFramePr>
        <p:xfrm>
          <a:off x="2411760" y="2420888"/>
          <a:ext cx="4083149" cy="798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5" name="Equation" r:id="rId6" imgW="2336760" imgH="457200" progId="Equation.3">
                  <p:embed/>
                </p:oleObj>
              </mc:Choice>
              <mc:Fallback>
                <p:oleObj name="Equation" r:id="rId6" imgW="233676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420888"/>
                        <a:ext cx="4083149" cy="7989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75856" y="5229200"/>
                <a:ext cx="2223236" cy="1019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IE" sz="2400" b="0" i="0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IE" sz="2400" b="0" i="1" smtClean="0">
                              <a:latin typeface="Cambria Math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E" sz="24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E" sz="24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IE" sz="2400" b="0" i="1" smtClean="0">
                                            <a:latin typeface="Cambria Math" charset="0"/>
                                            <a:ea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E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</m:num>
                                      <m:den>
                                        <m:r>
                                          <a:rPr lang="en-IE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en-IE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IE" sz="2400" b="0" i="1" smtClean="0">
                                            <a:latin typeface="Cambria Math" charset="0"/>
                                            <a:ea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E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</m:num>
                                      <m:den>
                                        <m:r>
                                          <a:rPr lang="en-IE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𝜕</m:t>
                                        </m:r>
                                        <m:r>
                                          <a:rPr lang="en-IE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229200"/>
                <a:ext cx="2223236" cy="101989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4355976" y="4973900"/>
            <a:ext cx="0" cy="432048"/>
          </a:xfrm>
          <a:prstGeom prst="straightConnector1">
            <a:avLst/>
          </a:prstGeom>
          <a:ln w="349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0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 smtClean="0"/>
              <a:t>Gradient-Based Motion Estimation</a:t>
            </a:r>
            <a:endParaRPr lang="en-IE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sz="2400" dirty="0" smtClean="0"/>
                  <a:t>If we ignore the higher order terms we get</a:t>
                </a:r>
              </a:p>
              <a:p>
                <a:pPr marL="0" indent="0">
                  <a:buNone/>
                </a:pPr>
                <a:endParaRPr lang="en-IE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IE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IE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E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IE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sz="2400" b="0" i="0" smtClean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IE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2400" dirty="0" smtClean="0"/>
              </a:p>
              <a:p>
                <a:r>
                  <a:rPr lang="en-IE" sz="2400" dirty="0" smtClean="0"/>
                  <a:t>And if we substitute this expression we get</a:t>
                </a: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IE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acc>
                                <m:accPr>
                                  <m:chr m:val="̂"/>
                                  <m:ctrlPr>
                                    <a:rPr lang="en-IE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E" sz="2400" b="1" i="0" smtClean="0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</m:acc>
                              <m:r>
                                <a:rPr lang="en-IE" sz="24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sty m:val="p"/>
                                </m:rPr>
                                <a:rPr lang="en-IE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IE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limLow>
                                <m:limLowPr>
                                  <m:ctrlPr>
                                    <a:rPr lang="en-IE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E" sz="2400" b="1" i="0" smtClean="0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IE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IE" sz="2400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IE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IE" sz="2400" b="1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IE" sz="24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IE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IE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IE" sz="2400" b="1"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IE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E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IE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IE" sz="2400" b="1"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IE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IE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IE" sz="2400" b="1">
                                                      <a:latin typeface="Cambria Math" panose="02040503050406030204" pitchFamily="18" charset="0"/>
                                                    </a:rPr>
                                                    <m:t>𝐝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IE" sz="2400">
                                                  <a:latin typeface="Cambria Math" panose="02040503050406030204" pitchFamily="18" charset="0"/>
                                                </a:rPr>
                                                <m:t>𝛻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IE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IE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−1 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IE" sz="2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IE" sz="2400" b="1"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IE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  <m:sup/>
                      </m:sSup>
                    </m:oMath>
                  </m:oMathPara>
                </a14:m>
                <a:endParaRPr lang="en-IE" sz="2400" dirty="0" smtClean="0"/>
              </a:p>
              <a:p>
                <a:r>
                  <a:rPr lang="en-IE" sz="2400" dirty="0" smtClean="0"/>
                  <a:t>With this approximation it now appears we can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sz="24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IE" sz="2400" b="1" i="0" smtClean="0"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</m:acc>
                  </m:oMath>
                </a14:m>
                <a:r>
                  <a:rPr lang="en-IE" sz="2400" dirty="0" smtClean="0"/>
                  <a:t> using calculus (</a:t>
                </a:r>
                <a:r>
                  <a:rPr lang="en-IE" sz="2400" dirty="0" err="1" smtClean="0"/>
                  <a:t>ie</a:t>
                </a:r>
                <a:r>
                  <a:rPr lang="en-IE" sz="2400" dirty="0" smtClean="0"/>
                  <a:t>. Get derivative of RHS and set to 0)</a:t>
                </a:r>
              </a:p>
              <a:p>
                <a:r>
                  <a:rPr lang="en-IE" sz="2400" dirty="0" smtClean="0"/>
                  <a:t>However, it is still necessary to make spatial smoothness assumptions to get a solution.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943" r="-2000" b="-53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05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 smtClean="0"/>
              <a:t>Gradient-Based Motion Estimation</a:t>
            </a:r>
            <a:endParaRPr lang="en-IE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sz="2400" dirty="0" smtClean="0"/>
                  <a:t>There are two main ways which in which spatial smoothness </a:t>
                </a:r>
                <a:r>
                  <a:rPr lang="en-IE" sz="2400" dirty="0" err="1" smtClean="0"/>
                  <a:t>contraints</a:t>
                </a:r>
                <a:r>
                  <a:rPr lang="en-IE" sz="2400" dirty="0" smtClean="0"/>
                  <a:t> are added</a:t>
                </a:r>
                <a:endParaRPr lang="en-IE" sz="2000" dirty="0"/>
              </a:p>
              <a:p>
                <a:pPr marL="514350" indent="-457200">
                  <a:buFont typeface="+mj-lt"/>
                  <a:buAutoNum type="arabicPeriod"/>
                </a:pPr>
                <a:r>
                  <a:rPr lang="en-IE" sz="2400" dirty="0" smtClean="0"/>
                  <a:t>Assume all pixels in a block share have the same motion vector.</a:t>
                </a:r>
              </a:p>
              <a:p>
                <a:pPr lvl="1"/>
                <a:r>
                  <a:rPr lang="en-IE" sz="2000" dirty="0" smtClean="0"/>
                  <a:t>Lucas &amp; </a:t>
                </a:r>
                <a:r>
                  <a:rPr lang="en-IE" sz="2000" dirty="0" err="1" smtClean="0"/>
                  <a:t>Kanade</a:t>
                </a:r>
                <a:r>
                  <a:rPr lang="en-IE" sz="2000" dirty="0" smtClean="0"/>
                  <a:t>, </a:t>
                </a:r>
                <a:r>
                  <a:rPr lang="en-IE" sz="2000" dirty="0" err="1" smtClean="0"/>
                  <a:t>Biemond</a:t>
                </a:r>
                <a:r>
                  <a:rPr lang="en-IE" sz="2000" dirty="0" smtClean="0"/>
                  <a:t> et al., </a:t>
                </a:r>
                <a:r>
                  <a:rPr lang="en-IE" sz="2000" dirty="0" err="1" smtClean="0"/>
                  <a:t>Kokaram</a:t>
                </a:r>
                <a:r>
                  <a:rPr lang="en-IE" sz="2000" dirty="0" smtClean="0"/>
                  <a:t> etc.</a:t>
                </a:r>
                <a:endParaRPr lang="en-IE" sz="2000" dirty="0"/>
              </a:p>
              <a:p>
                <a:endParaRPr lang="en-IE" sz="2400" dirty="0" smtClean="0"/>
              </a:p>
              <a:p>
                <a:r>
                  <a:rPr lang="en-IE" sz="2400" dirty="0" smtClean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IE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E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4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4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I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E" sz="2400" dirty="0" smtClean="0"/>
                  <a:t>, hence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IE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IE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E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E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IE" sz="24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en-IE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IE" sz="240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IE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E" sz="2400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d>
                        <m:dPr>
                          <m:ctrlPr>
                            <a:rPr lang="en-IE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E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IE" sz="2400" dirty="0" smtClean="0"/>
              </a:p>
              <a:p>
                <a:r>
                  <a:rPr lang="en-IE" sz="2400" dirty="0" smtClean="0"/>
                  <a:t>We can write down 1 equation for each pixel, there are 2 </a:t>
                </a:r>
                <a:r>
                  <a:rPr lang="en-IE" sz="2400" dirty="0" err="1" smtClean="0"/>
                  <a:t>unkowns</a:t>
                </a:r>
                <a:r>
                  <a:rPr lang="en-IE" sz="2400" dirty="0" smtClean="0"/>
                  <a:t> per pixel (</a:t>
                </a:r>
                <a:r>
                  <a:rPr lang="en-IE" sz="2400" dirty="0" err="1" smtClean="0"/>
                  <a:t>ie</a:t>
                </a:r>
                <a:r>
                  <a:rPr lang="en-IE" sz="2400" dirty="0" smtClean="0"/>
                  <a:t>. Horizontal and vertical motion) and is underdetermined. However, …</a:t>
                </a:r>
                <a:endParaRPr lang="en-IE" sz="2400" dirty="0"/>
              </a:p>
              <a:p>
                <a:pPr marL="0" indent="0">
                  <a:buNone/>
                </a:pPr>
                <a:endParaRPr lang="en-IE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943" r="-1185" b="-53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6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 smtClean="0"/>
              <a:t>If all pixels in an N*N block have the same motion…</a:t>
            </a:r>
            <a:endParaRPr lang="en-IE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32040" y="1390109"/>
                <a:ext cx="3909981" cy="2038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b="0" i="1" smtClean="0">
                            <a:latin typeface="Cambria Math"/>
                          </a:rPr>
                          <m:t>𝑛</m:t>
                        </m:r>
                        <m:r>
                          <a:rPr lang="en-IE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E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IE" b="1" i="0" smtClean="0">
                            <a:latin typeface="Cambria Math"/>
                          </a:rPr>
                          <m:t>𝐝</m:t>
                        </m:r>
                      </m:e>
                      <m:sup>
                        <m:r>
                          <a:rPr lang="en-IE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IE" b="0" i="1" smtClean="0">
                        <a:latin typeface="Cambria Math"/>
                        <a:ea typeface="Cambria Math"/>
                      </a:rPr>
                      <m:t>𝛻</m:t>
                    </m:r>
                  </m:oMath>
                </a14:m>
                <a:r>
                  <a:rPr lang="en-IE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  <m:r>
                          <a:rPr lang="en-IE" i="1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 i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I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IE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E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  <m:r>
                          <a:rPr lang="en-IE" i="1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E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IE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IE" b="1">
                            <a:latin typeface="Cambria Math"/>
                          </a:rPr>
                          <m:t>𝐝</m:t>
                        </m:r>
                      </m:e>
                      <m:sup>
                        <m:r>
                          <a:rPr lang="en-IE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IE" i="1">
                        <a:latin typeface="Cambria Math"/>
                        <a:ea typeface="Cambria Math"/>
                      </a:rPr>
                      <m:t>𝛻</m:t>
                    </m:r>
                  </m:oMath>
                </a14:m>
                <a:r>
                  <a:rPr lang="en-I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  <m:r>
                          <a:rPr lang="en-IE" i="1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IE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IE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  <m:r>
                          <a:rPr lang="en-IE" i="1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IE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IE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IE" b="1">
                            <a:latin typeface="Cambria Math"/>
                          </a:rPr>
                          <m:t>𝐝</m:t>
                        </m:r>
                      </m:e>
                      <m:sup>
                        <m:r>
                          <a:rPr lang="en-IE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IE" i="1">
                        <a:latin typeface="Cambria Math"/>
                        <a:ea typeface="Cambria Math"/>
                      </a:rPr>
                      <m:t>𝛻</m:t>
                    </m:r>
                  </m:oMath>
                </a14:m>
                <a:r>
                  <a:rPr lang="en-I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  <m:r>
                          <a:rPr lang="en-IE" i="1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IE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IE" dirty="0" smtClean="0"/>
              </a:p>
              <a:p>
                <a:endParaRPr lang="en-IE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/>
                          <a:ea typeface="Cambria Math"/>
                        </a:rPr>
                        <m:t> ⋮       ⋮       ⋮             ⋮            ⋮                </m:t>
                      </m:r>
                    </m:oMath>
                  </m:oMathPara>
                </a14:m>
                <a:endParaRPr lang="en-IE" i="1" dirty="0" smtClean="0">
                  <a:latin typeface="Cambria Math"/>
                </a:endParaRPr>
              </a:p>
              <a:p>
                <a:endParaRPr lang="en-IE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IE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IE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IE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sub>
                        </m:sSub>
                      </m:e>
                    </m:d>
                    <m:r>
                      <a:rPr lang="en-IE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  <m:r>
                          <a:rPr lang="en-IE" i="1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IE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IE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IE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sub>
                        </m:sSub>
                      </m:e>
                    </m:d>
                    <m:r>
                      <a:rPr lang="en-IE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IE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IE" b="1">
                            <a:latin typeface="Cambria Math"/>
                          </a:rPr>
                          <m:t>𝐝</m:t>
                        </m:r>
                      </m:e>
                      <m:sup>
                        <m:r>
                          <a:rPr lang="en-IE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IE" i="1">
                        <a:latin typeface="Cambria Math"/>
                        <a:ea typeface="Cambria Math"/>
                      </a:rPr>
                      <m:t>𝛻</m:t>
                    </m:r>
                  </m:oMath>
                </a14:m>
                <a:r>
                  <a:rPr lang="en-I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IE" i="1">
                            <a:latin typeface="Cambria Math"/>
                          </a:rPr>
                          <m:t>𝑛</m:t>
                        </m:r>
                        <m:r>
                          <a:rPr lang="en-IE" i="1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I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IE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IE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IE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IE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endParaRPr lang="en-IE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390109"/>
                <a:ext cx="3909981" cy="203889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7" y="4488786"/>
            <a:ext cx="3816423" cy="210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39" y="4005064"/>
            <a:ext cx="4455290" cy="140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995936" y="5661248"/>
            <a:ext cx="1296144" cy="36004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06757" y="5854697"/>
                <a:ext cx="3259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/>
                            </a:rPr>
                            <m:t>𝐷𝐹𝐷</m:t>
                          </m:r>
                          <m:d>
                            <m:dPr>
                              <m:ctrlPr>
                                <a:rPr lang="en-IE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0" smtClean="0"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IE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IE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IE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i="1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IE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IE" b="1">
                                  <a:latin typeface="Cambria Math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IE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IE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IE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IE" i="1">
                              <a:latin typeface="Cambria Math"/>
                            </a:rPr>
                            <m:t>𝑛</m:t>
                          </m:r>
                          <m:r>
                            <a:rPr lang="en-IE" i="1">
                              <a:latin typeface="Cambria Math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IE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IE" b="1">
                                  <a:latin typeface="Cambria Math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757" y="5854697"/>
                <a:ext cx="325948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4474840" cy="4525963"/>
          </a:xfrm>
        </p:spPr>
        <p:txBody>
          <a:bodyPr/>
          <a:lstStyle/>
          <a:p>
            <a:r>
              <a:rPr lang="en-IE" sz="2400" dirty="0" smtClean="0"/>
              <a:t>For each block e then get N</a:t>
            </a:r>
            <a:r>
              <a:rPr lang="en-IE" sz="2400" baseline="30000" dirty="0" smtClean="0"/>
              <a:t>2</a:t>
            </a:r>
            <a:r>
              <a:rPr lang="en-IE" sz="2400" dirty="0" smtClean="0"/>
              <a:t> equations</a:t>
            </a:r>
          </a:p>
          <a:p>
            <a:pPr marL="357188" indent="0">
              <a:buNone/>
            </a:pPr>
            <a:r>
              <a:rPr lang="en-IE" sz="2400" dirty="0" smtClean="0"/>
              <a:t>with only 2 unknowns</a:t>
            </a:r>
          </a:p>
          <a:p>
            <a:endParaRPr lang="en-IE" sz="2800" dirty="0"/>
          </a:p>
          <a:p>
            <a:pPr marL="0" indent="0">
              <a:buNone/>
            </a:pPr>
            <a:endParaRPr lang="en-IE" sz="2800" dirty="0" smtClean="0"/>
          </a:p>
          <a:p>
            <a:r>
              <a:rPr lang="en-IE" sz="2400" dirty="0" smtClean="0"/>
              <a:t>This can be written in matrix</a:t>
            </a:r>
          </a:p>
          <a:p>
            <a:pPr marL="357188" indent="0">
              <a:buNone/>
            </a:pPr>
            <a:r>
              <a:rPr lang="en-IE" sz="2400" dirty="0" smtClean="0"/>
              <a:t>form as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9935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Solving for </a:t>
            </a:r>
            <a:r>
              <a:rPr lang="en-IE" b="1" dirty="0" smtClean="0"/>
              <a:t>d</a:t>
            </a:r>
            <a:endParaRPr lang="en-I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400" dirty="0" smtClean="0"/>
              <a:t>Because there are more equations than unknowns only a least squares estimate is possible</a:t>
            </a:r>
          </a:p>
          <a:p>
            <a:endParaRPr lang="en-IE" sz="2400" dirty="0"/>
          </a:p>
          <a:p>
            <a:pPr marL="0" indent="0">
              <a:buNone/>
            </a:pPr>
            <a:endParaRPr lang="en-IE" sz="2400" dirty="0" smtClean="0"/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r>
              <a:rPr lang="en-IE" sz="2400" dirty="0" smtClean="0"/>
              <a:t>So it is possible to estimate </a:t>
            </a:r>
            <a:r>
              <a:rPr lang="en-IE" sz="2400" b="1" dirty="0" smtClean="0"/>
              <a:t>d</a:t>
            </a:r>
            <a:r>
              <a:rPr lang="en-IE" sz="2400" dirty="0" smtClean="0"/>
              <a:t> without having to try every possible motion vector.</a:t>
            </a:r>
          </a:p>
          <a:p>
            <a:r>
              <a:rPr lang="en-IE" sz="2400" dirty="0" smtClean="0"/>
              <a:t>It can give estimates to “infinite” precision.</a:t>
            </a:r>
          </a:p>
          <a:p>
            <a:r>
              <a:rPr lang="en-IE" sz="2400" dirty="0" smtClean="0"/>
              <a:t>However, the higher order terms in the Taylor Series can only be ignored for small values of </a:t>
            </a:r>
            <a:r>
              <a:rPr lang="en-IE" sz="2400" b="1" dirty="0" smtClean="0"/>
              <a:t>d</a:t>
            </a:r>
            <a:r>
              <a:rPr lang="en-IE" sz="2400" dirty="0" smtClean="0"/>
              <a:t>. Therefore </a:t>
            </a:r>
            <a:r>
              <a:rPr lang="en-IE" sz="2400" b="1" dirty="0" smtClean="0">
                <a:solidFill>
                  <a:srgbClr val="FF0000"/>
                </a:solidFill>
              </a:rPr>
              <a:t>the result is only accurate if the motion is small</a:t>
            </a:r>
            <a:r>
              <a:rPr lang="en-IE" sz="2400" dirty="0" smtClean="0"/>
              <a:t>.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015863"/>
              </p:ext>
            </p:extLst>
          </p:nvPr>
        </p:nvGraphicFramePr>
        <p:xfrm>
          <a:off x="3923928" y="2564904"/>
          <a:ext cx="2721903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8" name="Equation" r:id="rId3" imgW="1371600" imgH="761760" progId="Equation.3">
                  <p:embed/>
                </p:oleObj>
              </mc:Choice>
              <mc:Fallback>
                <p:oleObj name="Equation" r:id="rId3" imgW="1371600" imgH="761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3928" y="2564904"/>
                        <a:ext cx="2721903" cy="1512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9512" y="2681077"/>
                <a:ext cx="2610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IE" dirty="0" smtClean="0"/>
                  <a:t> is not a square matrix</a:t>
                </a:r>
                <a:endParaRPr lang="en-IE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81077"/>
                <a:ext cx="2610523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333" r="-1399" b="-266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512" y="3263642"/>
                <a:ext cx="2504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E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IE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IE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IE" dirty="0" smtClean="0"/>
                  <a:t> is a square matrix</a:t>
                </a:r>
                <a:endParaRPr lang="en-I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263642"/>
                <a:ext cx="2504596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r="-1703" b="-2459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2790035" y="2780928"/>
            <a:ext cx="1349917" cy="84815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2684108" y="3263642"/>
            <a:ext cx="1167812" cy="184666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54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Iterative Solution</a:t>
            </a:r>
            <a:endParaRPr lang="en-I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400" dirty="0" smtClean="0"/>
              <a:t>The limited range can be overcome somewhat using </a:t>
            </a:r>
            <a:r>
              <a:rPr lang="en-IE" sz="2400" dirty="0" err="1" smtClean="0"/>
              <a:t>multiresolution</a:t>
            </a:r>
            <a:r>
              <a:rPr lang="en-IE" sz="2400" dirty="0" smtClean="0"/>
              <a:t> and an iterative approach.</a:t>
            </a:r>
          </a:p>
          <a:p>
            <a:pPr lvl="1"/>
            <a:r>
              <a:rPr lang="en-IE" sz="2000" dirty="0" smtClean="0"/>
              <a:t>Say we have an approximate solution </a:t>
            </a:r>
            <a:r>
              <a:rPr lang="en-IE" sz="2000" b="1" dirty="0" smtClean="0"/>
              <a:t>d</a:t>
            </a:r>
            <a:r>
              <a:rPr lang="en-IE" sz="2000" i="1" baseline="-25000" dirty="0" smtClean="0"/>
              <a:t>i</a:t>
            </a:r>
            <a:r>
              <a:rPr lang="en-IE" sz="2000" baseline="-25000" dirty="0" smtClean="0"/>
              <a:t> </a:t>
            </a:r>
            <a:r>
              <a:rPr lang="en-IE" sz="2000" dirty="0" smtClean="0"/>
              <a:t>. Then we take the Taylor Series about </a:t>
            </a:r>
            <a:r>
              <a:rPr lang="en-IE" sz="2000" b="1" dirty="0" smtClean="0"/>
              <a:t>x</a:t>
            </a:r>
            <a:r>
              <a:rPr lang="en-IE" sz="2000" dirty="0" smtClean="0"/>
              <a:t> + </a:t>
            </a:r>
            <a:r>
              <a:rPr lang="en-IE" sz="2000" b="1" dirty="0" smtClean="0"/>
              <a:t>d</a:t>
            </a:r>
            <a:r>
              <a:rPr lang="en-IE" sz="2000" i="1" baseline="-25000" dirty="0" smtClean="0"/>
              <a:t>i</a:t>
            </a:r>
            <a:r>
              <a:rPr lang="en-IE" sz="2000" i="1" dirty="0" smtClean="0"/>
              <a:t> </a:t>
            </a:r>
            <a:r>
              <a:rPr lang="en-IE" sz="2000" dirty="0" smtClean="0"/>
              <a:t>instead of </a:t>
            </a:r>
            <a:r>
              <a:rPr lang="en-IE" sz="2000" b="1" dirty="0" smtClean="0"/>
              <a:t>x</a:t>
            </a:r>
            <a:r>
              <a:rPr lang="en-IE" sz="2000" dirty="0" smtClean="0"/>
              <a:t>.</a:t>
            </a:r>
          </a:p>
          <a:p>
            <a:pPr lvl="1"/>
            <a:endParaRPr lang="en-IE" sz="2000" dirty="0"/>
          </a:p>
          <a:p>
            <a:pPr lvl="1"/>
            <a:endParaRPr lang="en-IE" sz="2000" dirty="0" smtClean="0"/>
          </a:p>
          <a:p>
            <a:pPr lvl="1"/>
            <a:endParaRPr lang="en-IE" sz="2000" dirty="0"/>
          </a:p>
          <a:p>
            <a:pPr lvl="1"/>
            <a:endParaRPr lang="en-IE" sz="2000" dirty="0" smtClean="0"/>
          </a:p>
          <a:p>
            <a:pPr lvl="1"/>
            <a:endParaRPr lang="en-IE" sz="2000" dirty="0"/>
          </a:p>
          <a:p>
            <a:pPr lvl="1"/>
            <a:r>
              <a:rPr lang="en-IE" sz="2000" dirty="0" smtClean="0"/>
              <a:t>This results in a linear system of equations. Once we estimate </a:t>
            </a:r>
            <a:r>
              <a:rPr lang="en-IE" sz="2000" b="1" dirty="0" err="1" smtClean="0"/>
              <a:t>u</a:t>
            </a:r>
            <a:r>
              <a:rPr lang="en-IE" sz="2000" i="1" baseline="-25000" dirty="0" err="1" smtClean="0"/>
              <a:t>i</a:t>
            </a:r>
            <a:r>
              <a:rPr lang="en-IE" sz="2000" i="1" dirty="0"/>
              <a:t> </a:t>
            </a:r>
            <a:r>
              <a:rPr lang="en-IE" sz="2000" dirty="0" smtClean="0"/>
              <a:t>and hence </a:t>
            </a:r>
            <a:r>
              <a:rPr lang="en-IE" sz="2000" b="1" dirty="0" smtClean="0"/>
              <a:t>d</a:t>
            </a:r>
            <a:r>
              <a:rPr lang="en-IE" sz="2000" dirty="0" smtClean="0"/>
              <a:t>, we set d</a:t>
            </a:r>
            <a:r>
              <a:rPr lang="en-IE" sz="2000" i="1" baseline="-25000" dirty="0" smtClean="0"/>
              <a:t>i</a:t>
            </a:r>
            <a:r>
              <a:rPr lang="en-IE" sz="2000" dirty="0" smtClean="0"/>
              <a:t> = d and repeat the process. Eventually the estimate will converge (</a:t>
            </a:r>
            <a:r>
              <a:rPr lang="en-IE" sz="2000" dirty="0" err="1" smtClean="0"/>
              <a:t>ie</a:t>
            </a:r>
            <a:r>
              <a:rPr lang="en-IE" sz="2000" dirty="0" smtClean="0"/>
              <a:t> </a:t>
            </a:r>
            <a:r>
              <a:rPr lang="en-IE" sz="2000" b="1" dirty="0" err="1"/>
              <a:t>u</a:t>
            </a:r>
            <a:r>
              <a:rPr lang="en-IE" sz="2000" i="1" baseline="-25000" dirty="0" err="1"/>
              <a:t>i</a:t>
            </a:r>
            <a:r>
              <a:rPr lang="en-IE" sz="2000" i="1" dirty="0"/>
              <a:t> </a:t>
            </a:r>
            <a:r>
              <a:rPr lang="en-IE" sz="2000" dirty="0" smtClean="0"/>
              <a:t>≈ 0).</a:t>
            </a:r>
          </a:p>
          <a:p>
            <a:pPr lvl="1"/>
            <a:r>
              <a:rPr lang="en-IE" sz="2000" dirty="0" smtClean="0"/>
              <a:t>This is an example of the </a:t>
            </a:r>
            <a:r>
              <a:rPr lang="en-IE" sz="2000" b="1" dirty="0" smtClean="0">
                <a:solidFill>
                  <a:srgbClr val="FF0000"/>
                </a:solidFill>
              </a:rPr>
              <a:t>Gauss-Newton</a:t>
            </a:r>
            <a:r>
              <a:rPr lang="en-IE" sz="2000" dirty="0" smtClean="0"/>
              <a:t> optimisatio</a:t>
            </a:r>
            <a:r>
              <a:rPr lang="en-IE" sz="2000" dirty="0"/>
              <a:t>n</a:t>
            </a:r>
            <a:r>
              <a:rPr lang="en-IE" sz="2000" dirty="0" smtClean="0"/>
              <a:t> algorithm.</a:t>
            </a:r>
          </a:p>
          <a:p>
            <a:pPr marL="457200" lvl="1" indent="0">
              <a:buNone/>
            </a:pPr>
            <a:endParaRPr lang="en-IE" sz="2000" dirty="0" smtClean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89040"/>
            <a:ext cx="4908874" cy="79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123728" y="3789040"/>
            <a:ext cx="720080" cy="144016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707904" y="3564632"/>
            <a:ext cx="288032" cy="296416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716016" y="3564632"/>
            <a:ext cx="1080120" cy="385892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7544" y="342900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Update to current guess</a:t>
            </a:r>
            <a:endParaRPr lang="en-IE" dirty="0"/>
          </a:p>
        </p:txBody>
      </p:sp>
      <p:sp>
        <p:nvSpPr>
          <p:cNvPr id="19" name="TextBox 18"/>
          <p:cNvSpPr txBox="1"/>
          <p:nvPr/>
        </p:nvSpPr>
        <p:spPr>
          <a:xfrm>
            <a:off x="2267744" y="334350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True motion</a:t>
            </a:r>
            <a:endParaRPr lang="en-IE" dirty="0"/>
          </a:p>
        </p:txBody>
      </p:sp>
      <p:sp>
        <p:nvSpPr>
          <p:cNvPr id="20" name="TextBox 19"/>
          <p:cNvSpPr txBox="1"/>
          <p:nvPr/>
        </p:nvSpPr>
        <p:spPr>
          <a:xfrm>
            <a:off x="5827773" y="341970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current guess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64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2. An Alternative Approach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000" dirty="0" smtClean="0"/>
              <a:t>The well known Horn &amp; </a:t>
            </a:r>
            <a:r>
              <a:rPr lang="en-IE" sz="2000" dirty="0" err="1" smtClean="0"/>
              <a:t>Schunck</a:t>
            </a:r>
            <a:r>
              <a:rPr lang="en-IE" sz="2000" dirty="0" smtClean="0"/>
              <a:t> algorithm does not assume the same motion over a block. Instead it assumes that the motion varies smoothly at each pixel.</a:t>
            </a:r>
          </a:p>
          <a:p>
            <a:endParaRPr lang="en-IE" sz="2400" dirty="0"/>
          </a:p>
          <a:p>
            <a:endParaRPr lang="en-IE" sz="2400" dirty="0" smtClean="0"/>
          </a:p>
          <a:p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r>
              <a:rPr lang="en-IE" sz="2000" dirty="0" smtClean="0"/>
              <a:t>We add this to the Taylor Series constraint </a:t>
            </a:r>
          </a:p>
          <a:p>
            <a:endParaRPr lang="en-IE" sz="2000" dirty="0" smtClean="0"/>
          </a:p>
          <a:p>
            <a:pPr marL="357188" indent="0">
              <a:buNone/>
            </a:pPr>
            <a:r>
              <a:rPr lang="en-IE" sz="2000" dirty="0" smtClean="0"/>
              <a:t>and therefore we try to find the motion that minimises</a:t>
            </a:r>
          </a:p>
          <a:p>
            <a:pPr marL="357188" indent="0">
              <a:buNone/>
            </a:pPr>
            <a:endParaRPr lang="en-IE" sz="2000" dirty="0" smtClean="0"/>
          </a:p>
          <a:p>
            <a:pPr marL="0" indent="0">
              <a:buNone/>
            </a:pPr>
            <a:endParaRPr lang="en-IE" sz="2000" dirty="0" smtClean="0"/>
          </a:p>
          <a:p>
            <a:pPr marL="0" indent="0">
              <a:buNone/>
            </a:pPr>
            <a:r>
              <a:rPr lang="en-IE" sz="1900" dirty="0" smtClean="0"/>
              <a:t>This looks tricky but it too reduces to solving a system of linear equations </a:t>
            </a:r>
            <a:endParaRPr lang="en-IE" sz="19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3013"/>
            <a:ext cx="8892480" cy="1309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087724" y="3814257"/>
            <a:ext cx="324036" cy="72008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959" y="3465874"/>
            <a:ext cx="21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 smtClean="0"/>
              <a:t>Motion is smooth if </a:t>
            </a:r>
            <a:r>
              <a:rPr lang="en-IE" i="1" dirty="0" smtClean="0"/>
              <a:t>D</a:t>
            </a:r>
            <a:r>
              <a:rPr lang="en-IE" i="1" baseline="-25000" dirty="0" smtClean="0"/>
              <a:t>s</a:t>
            </a:r>
            <a:r>
              <a:rPr lang="en-IE" dirty="0" smtClean="0"/>
              <a:t>(</a:t>
            </a:r>
            <a:r>
              <a:rPr lang="en-IE" b="1" dirty="0" smtClean="0"/>
              <a:t>x</a:t>
            </a:r>
            <a:r>
              <a:rPr lang="en-IE" dirty="0" smtClean="0"/>
              <a:t>) is small</a:t>
            </a:r>
            <a:endParaRPr lang="en-IE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595276"/>
              </p:ext>
            </p:extLst>
          </p:nvPr>
        </p:nvGraphicFramePr>
        <p:xfrm>
          <a:off x="4860032" y="4653136"/>
          <a:ext cx="388461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4" name="Equation" r:id="rId4" imgW="1968480" imgH="228600" progId="Equation.3">
                  <p:embed/>
                </p:oleObj>
              </mc:Choice>
              <mc:Fallback>
                <p:oleObj name="Equation" r:id="rId4" imgW="19684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60032" y="4653136"/>
                        <a:ext cx="3884613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341331"/>
              </p:ext>
            </p:extLst>
          </p:nvPr>
        </p:nvGraphicFramePr>
        <p:xfrm>
          <a:off x="2411760" y="5517232"/>
          <a:ext cx="3870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5" name="Equation" r:id="rId6" imgW="2374560" imgH="253800" progId="Equation.3">
                  <p:embed/>
                </p:oleObj>
              </mc:Choice>
              <mc:Fallback>
                <p:oleObj name="Equation" r:id="rId6" imgW="237456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1760" y="5517232"/>
                        <a:ext cx="3870325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887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TV</a:t>
            </a:r>
            <a:endParaRPr lang="en-US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Nov 2</a:t>
            </a:r>
            <a:r>
              <a:rPr lang="en-GB" sz="2800" baseline="30000" dirty="0" smtClean="0"/>
              <a:t>nd</a:t>
            </a:r>
            <a:r>
              <a:rPr lang="en-GB" sz="2800" dirty="0" smtClean="0"/>
              <a:t> 1936 BBC launched first regular “High Definition” TV Service</a:t>
            </a:r>
          </a:p>
          <a:p>
            <a:pPr eaLnBrk="1" hangingPunct="1">
              <a:lnSpc>
                <a:spcPct val="80000"/>
              </a:lnSpc>
            </a:pPr>
            <a:endParaRPr lang="en-GB" sz="2800" dirty="0" smtClean="0"/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1953 3M viewers for coronation of queen = TV comes of age</a:t>
            </a:r>
          </a:p>
          <a:p>
            <a:pPr eaLnBrk="1" hangingPunct="1">
              <a:lnSpc>
                <a:spcPct val="80000"/>
              </a:lnSpc>
            </a:pPr>
            <a:endParaRPr lang="en-GB" sz="2800" dirty="0" smtClean="0"/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Colour in 1954 in the USA (NTSC)</a:t>
            </a:r>
          </a:p>
          <a:p>
            <a:pPr eaLnBrk="1" hangingPunct="1">
              <a:lnSpc>
                <a:spcPct val="80000"/>
              </a:lnSpc>
            </a:pPr>
            <a:endParaRPr lang="en-GB" sz="2800" dirty="0" smtClean="0"/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Europe used PAL and started colour in 1967</a:t>
            </a:r>
          </a:p>
          <a:p>
            <a:pPr eaLnBrk="1" hangingPunct="1">
              <a:lnSpc>
                <a:spcPct val="80000"/>
              </a:lnSpc>
            </a:pPr>
            <a:endParaRPr lang="en-GB" sz="28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Aperture Effect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/>
          <a:lstStyle/>
          <a:p>
            <a:pPr algn="just"/>
            <a:r>
              <a:rPr lang="en-IE" sz="2000" dirty="0" smtClean="0"/>
              <a:t>The aperture effect causes ambiguity in motion estimation when the block size is too small.</a:t>
            </a:r>
          </a:p>
          <a:p>
            <a:pPr algn="just"/>
            <a:r>
              <a:rPr lang="en-IE" sz="2000" dirty="0" smtClean="0"/>
              <a:t>The problem is that multiple candidate vectors will have the same error.</a:t>
            </a:r>
          </a:p>
          <a:p>
            <a:pPr algn="just"/>
            <a:r>
              <a:rPr lang="en-IE" sz="2000" dirty="0" smtClean="0"/>
              <a:t>It is a problem of data quality and is a problem for all types of motion estimator.</a:t>
            </a:r>
          </a:p>
          <a:p>
            <a:pPr algn="just"/>
            <a:r>
              <a:rPr lang="en-IE" sz="2000" dirty="0" smtClean="0"/>
              <a:t>Can be mitigated by increasing the block size or through </a:t>
            </a:r>
            <a:r>
              <a:rPr lang="en-IE" sz="2000" dirty="0" err="1" smtClean="0"/>
              <a:t>multiresolution</a:t>
            </a:r>
            <a:r>
              <a:rPr lang="en-IE" sz="2000" dirty="0" smtClean="0"/>
              <a:t>.</a:t>
            </a:r>
            <a:endParaRPr lang="en-IE" sz="20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2776"/>
            <a:ext cx="4188491" cy="367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2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Aperture Effect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 smtClean="0"/>
              <a:t>Aperture Effect is associated with</a:t>
            </a:r>
          </a:p>
          <a:p>
            <a:pPr lvl="1"/>
            <a:r>
              <a:rPr lang="en-IE" sz="2400" dirty="0" smtClean="0"/>
              <a:t>Regions of Uniform intensity</a:t>
            </a:r>
          </a:p>
          <a:p>
            <a:pPr lvl="1"/>
            <a:r>
              <a:rPr lang="en-IE" sz="2400" dirty="0" smtClean="0"/>
              <a:t>Straight Edges</a:t>
            </a:r>
          </a:p>
          <a:p>
            <a:pPr lvl="1"/>
            <a:endParaRPr lang="en-IE" dirty="0"/>
          </a:p>
          <a:p>
            <a:r>
              <a:rPr lang="en-IE" sz="2800" dirty="0" smtClean="0"/>
              <a:t>Corners are immune to it and are good features for motion estimation</a:t>
            </a:r>
          </a:p>
          <a:p>
            <a:pPr lvl="1"/>
            <a:r>
              <a:rPr lang="en-IE" sz="2400" dirty="0" smtClean="0"/>
              <a:t>Feature detectors such as Harris, SIFT, Shi-</a:t>
            </a:r>
            <a:r>
              <a:rPr lang="en-IE" sz="2400" dirty="0" err="1" smtClean="0"/>
              <a:t>Tomasi</a:t>
            </a:r>
            <a:r>
              <a:rPr lang="en-IE" sz="2400" dirty="0" smtClean="0"/>
              <a:t> </a:t>
            </a:r>
            <a:r>
              <a:rPr lang="en-IE" sz="2400" dirty="0" err="1" smtClean="0"/>
              <a:t>etc</a:t>
            </a:r>
            <a:r>
              <a:rPr lang="en-IE" sz="2400" dirty="0" smtClean="0"/>
              <a:t> detect corners</a:t>
            </a:r>
          </a:p>
          <a:p>
            <a:pPr lvl="1"/>
            <a:r>
              <a:rPr lang="en-IE" sz="2400" dirty="0" smtClean="0"/>
              <a:t>Used for tracking and matching applications in computer vision.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6269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IE" sz="3200" dirty="0" smtClean="0"/>
              <a:t>Example of the Aperture Effect</a:t>
            </a:r>
            <a:endParaRPr lang="en-IE" sz="3200" dirty="0"/>
          </a:p>
        </p:txBody>
      </p:sp>
      <p:pic>
        <p:nvPicPr>
          <p:cNvPr id="45058" name="Picture 2" descr="C:\corrigad\4c8\lab4\square_motion_vec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0" t="7899" r="17850" b="10828"/>
          <a:stretch/>
        </p:blipFill>
        <p:spPr bwMode="auto">
          <a:xfrm>
            <a:off x="4741299" y="1844824"/>
            <a:ext cx="3613932" cy="361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C:\corrigad\4c8\lab4\last_f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3564584" cy="356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28085" y="147549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Current Frame with Vectors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29656" y="147549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Past Frame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5484104"/>
            <a:ext cx="356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Only accurate vectors are at the corners.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41299" y="5458756"/>
            <a:ext cx="356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Vectors inside the edge are incorrectly estimated as 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6130435"/>
            <a:ext cx="7887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At the edges only the component of motion perpendicular to the edge is correct.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19148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Pathological Motion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2800" dirty="0" smtClean="0"/>
              <a:t>Types of behaviour that typically cause motion estimation failure</a:t>
            </a:r>
          </a:p>
          <a:p>
            <a:pPr lvl="1"/>
            <a:r>
              <a:rPr lang="en-IE" sz="2400" dirty="0" smtClean="0"/>
              <a:t>Fast Motion – </a:t>
            </a:r>
            <a:r>
              <a:rPr lang="en-IE" sz="2400" dirty="0" err="1" smtClean="0"/>
              <a:t>eg</a:t>
            </a:r>
            <a:r>
              <a:rPr lang="en-IE" sz="2400" dirty="0" smtClean="0"/>
              <a:t>. the size of the motion bigger than the search window for</a:t>
            </a:r>
          </a:p>
          <a:p>
            <a:pPr lvl="1"/>
            <a:r>
              <a:rPr lang="en-IE" sz="2400" dirty="0" smtClean="0"/>
              <a:t>Occlusions – The data might not be present in both views.</a:t>
            </a:r>
          </a:p>
          <a:p>
            <a:pPr lvl="1"/>
            <a:r>
              <a:rPr lang="en-IE" sz="2400" dirty="0" smtClean="0"/>
              <a:t>Transparency/Reflections – in effect their could be two motions, </a:t>
            </a:r>
            <a:r>
              <a:rPr lang="en-IE" sz="2400" dirty="0" err="1" smtClean="0"/>
              <a:t>eg</a:t>
            </a:r>
            <a:r>
              <a:rPr lang="en-IE" sz="2400" dirty="0" smtClean="0"/>
              <a:t>. one for the reflection and one for the mirror.</a:t>
            </a:r>
          </a:p>
          <a:p>
            <a:pPr lvl="1"/>
            <a:r>
              <a:rPr lang="en-IE" sz="2400" dirty="0" smtClean="0"/>
              <a:t>Non-rigid objects – (</a:t>
            </a:r>
            <a:r>
              <a:rPr lang="en-IE" sz="2400" dirty="0" err="1" smtClean="0"/>
              <a:t>eg</a:t>
            </a:r>
            <a:r>
              <a:rPr lang="en-IE" sz="2400" dirty="0" smtClean="0"/>
              <a:t>. Hair, flames </a:t>
            </a:r>
            <a:r>
              <a:rPr lang="en-IE" sz="2400" dirty="0" err="1" smtClean="0"/>
              <a:t>etc</a:t>
            </a:r>
            <a:r>
              <a:rPr lang="en-IE" sz="2400" dirty="0" smtClean="0"/>
              <a:t>) Motion is not rigid at these points</a:t>
            </a:r>
          </a:p>
          <a:p>
            <a:pPr lvl="1"/>
            <a:r>
              <a:rPr lang="en-IE" sz="2400" dirty="0" smtClean="0"/>
              <a:t>Motion Blur.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573088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dirty="0" smtClean="0"/>
              <a:t>We have detailed a model to estimate motion in images.</a:t>
            </a:r>
          </a:p>
          <a:p>
            <a:r>
              <a:rPr lang="en-IE" sz="2800" dirty="0" smtClean="0"/>
              <a:t>We have looked at block matching in detail &amp; also looked at gradient-based approaches.</a:t>
            </a:r>
          </a:p>
          <a:p>
            <a:r>
              <a:rPr lang="en-IE" sz="2800" dirty="0" smtClean="0"/>
              <a:t>We have explored the use of </a:t>
            </a:r>
            <a:r>
              <a:rPr lang="en-IE" sz="2800" dirty="0" err="1" smtClean="0"/>
              <a:t>multiresolution</a:t>
            </a:r>
            <a:r>
              <a:rPr lang="en-IE" sz="2800" dirty="0" smtClean="0"/>
              <a:t> and other approaches for optimising block matching.</a:t>
            </a:r>
          </a:p>
          <a:p>
            <a:r>
              <a:rPr lang="en-IE" sz="2800" dirty="0" smtClean="0"/>
              <a:t>We have looked at the aperture effect and potential issues affecting robustness.</a:t>
            </a:r>
          </a:p>
        </p:txBody>
      </p:sp>
    </p:spTree>
    <p:extLst>
      <p:ext uri="{BB962C8B-B14F-4D97-AF65-F5344CB8AC3E}">
        <p14:creationId xmlns:p14="http://schemas.microsoft.com/office/powerpoint/2010/main" val="154404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Video Recording</a:t>
            </a:r>
            <a:endParaRPr lang="en-US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A method for storing TV signals on magnetic tape.</a:t>
            </a:r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Came along after TV was invented .. Bummer</a:t>
            </a:r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1950 RCA = longitudinal tape 6m/sec (early tapes used to be made of steel and burst a lot)</a:t>
            </a:r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1953 = </a:t>
            </a:r>
            <a:r>
              <a:rPr lang="en-GB" sz="2800" dirty="0" err="1" smtClean="0"/>
              <a:t>Ampex</a:t>
            </a:r>
            <a:r>
              <a:rPr lang="en-GB" sz="2800" dirty="0" smtClean="0"/>
              <a:t> corporation helical scan (yea!)</a:t>
            </a:r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1972 Philips home video</a:t>
            </a:r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1978 Betamax (Sony) </a:t>
            </a:r>
            <a:r>
              <a:rPr lang="en-GB" sz="2800" dirty="0" err="1" smtClean="0"/>
              <a:t>Vs</a:t>
            </a:r>
            <a:r>
              <a:rPr lang="en-GB" sz="2800" dirty="0" smtClean="0"/>
              <a:t> VHS (Panasonic)</a:t>
            </a:r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1980 VHS standard</a:t>
            </a:r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1995 Digital </a:t>
            </a:r>
            <a:r>
              <a:rPr lang="en-GB" sz="2800" dirty="0" err="1" smtClean="0"/>
              <a:t>Betacam</a:t>
            </a:r>
            <a:r>
              <a:rPr lang="en-GB" sz="2800" dirty="0" smtClean="0"/>
              <a:t>, Digital-S [Broadcast]</a:t>
            </a:r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1998 DVD and Digital</a:t>
            </a:r>
          </a:p>
          <a:p>
            <a:pPr eaLnBrk="1" hangingPunct="1">
              <a:lnSpc>
                <a:spcPct val="80000"/>
              </a:lnSpc>
            </a:pPr>
            <a:r>
              <a:rPr lang="en-GB" sz="2800" dirty="0" smtClean="0"/>
              <a:t>2007 HD, DV, Blu-Ray, HDV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Analogue Video</a:t>
            </a:r>
            <a:endParaRPr lang="en-US" smtClean="0"/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063038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5373688"/>
            <a:ext cx="7046913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876925"/>
            <a:ext cx="63627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2" name="Text Box 7"/>
          <p:cNvSpPr txBox="1">
            <a:spLocks noChangeArrowheads="1"/>
          </p:cNvSpPr>
          <p:nvPr/>
        </p:nvSpPr>
        <p:spPr bwMode="auto">
          <a:xfrm>
            <a:off x="158750" y="5321300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/>
              <a:t>NTSC</a:t>
            </a:r>
            <a:endParaRPr lang="en-US"/>
          </a:p>
        </p:txBody>
      </p:sp>
      <p:sp>
        <p:nvSpPr>
          <p:cNvPr id="9223" name="Text Box 8"/>
          <p:cNvSpPr txBox="1">
            <a:spLocks noChangeArrowheads="1"/>
          </p:cNvSpPr>
          <p:nvPr/>
        </p:nvSpPr>
        <p:spPr bwMode="auto">
          <a:xfrm>
            <a:off x="303213" y="5824538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/>
              <a:t>PAL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Progressive V Interlaced</a:t>
            </a:r>
            <a:endParaRPr lang="en-US" smtClean="0"/>
          </a:p>
        </p:txBody>
      </p:sp>
      <p:pic>
        <p:nvPicPr>
          <p:cNvPr id="1024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463" y="1990725"/>
            <a:ext cx="8091487" cy="37433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24254</TotalTime>
  <Words>3074</Words>
  <Application>Microsoft Macintosh PowerPoint</Application>
  <PresentationFormat>On-screen Show (4:3)</PresentationFormat>
  <Paragraphs>407</Paragraphs>
  <Slides>64</Slides>
  <Notes>2</Notes>
  <HiddenSlides>0</HiddenSlides>
  <MMClips>4</MMClips>
  <ScaleCrop>false</ScaleCrop>
  <HeadingPairs>
    <vt:vector size="10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Cambria Math</vt:lpstr>
      <vt:lpstr>Default Design</vt:lpstr>
      <vt:lpstr>/C:/Users/corrigad.MEE.TCD.IE/Saved Games/Desktop/4c8/Drawing1/Drawing/~Page-1/Sheet.4</vt:lpstr>
      <vt:lpstr>Equation</vt:lpstr>
      <vt:lpstr>On Video</vt:lpstr>
      <vt:lpstr>Video</vt:lpstr>
      <vt:lpstr>Film</vt:lpstr>
      <vt:lpstr>Yes</vt:lpstr>
      <vt:lpstr>TV</vt:lpstr>
      <vt:lpstr>TV</vt:lpstr>
      <vt:lpstr>Video Recording</vt:lpstr>
      <vt:lpstr>Analogue Video</vt:lpstr>
      <vt:lpstr>Progressive V Interlaced</vt:lpstr>
      <vt:lpstr>Interlacing makes it difficult to grab still frames from a TV</vt:lpstr>
      <vt:lpstr>NTSC v PAL</vt:lpstr>
      <vt:lpstr>Digital Video Capture</vt:lpstr>
      <vt:lpstr>Digital Video Capture</vt:lpstr>
      <vt:lpstr>Getting Colour</vt:lpstr>
      <vt:lpstr>CCD v CMOS</vt:lpstr>
      <vt:lpstr>Digital Video Sizes &amp; Formats</vt:lpstr>
      <vt:lpstr>Digital Video Sampling</vt:lpstr>
      <vt:lpstr>Pictures in Motion</vt:lpstr>
      <vt:lpstr>Pictures in Motion</vt:lpstr>
      <vt:lpstr>Projective Geometry</vt:lpstr>
      <vt:lpstr>Estimating Object Motion</vt:lpstr>
      <vt:lpstr>2D Motion</vt:lpstr>
      <vt:lpstr>Motion Model</vt:lpstr>
      <vt:lpstr>Complications</vt:lpstr>
      <vt:lpstr>Displaced Frame Difference</vt:lpstr>
      <vt:lpstr>Basic Strategies</vt:lpstr>
      <vt:lpstr>Block Matching (Full Motion Search)</vt:lpstr>
      <vt:lpstr>PowerPoint Presentation</vt:lpstr>
      <vt:lpstr>Full Motion Search Block Matching</vt:lpstr>
      <vt:lpstr>PowerPoint Presentation</vt:lpstr>
      <vt:lpstr>PowerPoint Presentation</vt:lpstr>
      <vt:lpstr>Examples</vt:lpstr>
      <vt:lpstr>Examples</vt:lpstr>
      <vt:lpstr>PowerPoint Presentation</vt:lpstr>
      <vt:lpstr>Examples</vt:lpstr>
      <vt:lpstr>Measuring Performance</vt:lpstr>
      <vt:lpstr>Comparing Quality</vt:lpstr>
      <vt:lpstr>PowerPoint Presentation</vt:lpstr>
      <vt:lpstr>Comparing Quality</vt:lpstr>
      <vt:lpstr>Computational Efficiency</vt:lpstr>
      <vt:lpstr>Improving Complexity</vt:lpstr>
      <vt:lpstr>Pixel Difference for Motion Detection</vt:lpstr>
      <vt:lpstr>Pixel Difference for Motion Detection</vt:lpstr>
      <vt:lpstr>Pixel Difference for Motion Detection</vt:lpstr>
      <vt:lpstr>Motion Detection Algorithm for Block Matching</vt:lpstr>
      <vt:lpstr>PowerPoint Presentation</vt:lpstr>
      <vt:lpstr>Improving Complexity</vt:lpstr>
      <vt:lpstr>3-Step Search</vt:lpstr>
      <vt:lpstr>Improving Complexity</vt:lpstr>
      <vt:lpstr>Multiresolution Block Matching</vt:lpstr>
      <vt:lpstr>Multiresolution Block Matching</vt:lpstr>
      <vt:lpstr>Multiresolution Block Matching</vt:lpstr>
      <vt:lpstr>Gradient-Based Motion Estimation</vt:lpstr>
      <vt:lpstr>Gradient-Based Motion Estimation</vt:lpstr>
      <vt:lpstr>Gradient-Based Motion Estimation</vt:lpstr>
      <vt:lpstr>If all pixels in an N*N block have the same motion…</vt:lpstr>
      <vt:lpstr>Solving for d</vt:lpstr>
      <vt:lpstr>Iterative Solution</vt:lpstr>
      <vt:lpstr>2. An Alternative Approach</vt:lpstr>
      <vt:lpstr>The Aperture Effect</vt:lpstr>
      <vt:lpstr>Aperture Effect</vt:lpstr>
      <vt:lpstr>Example of the Aperture Effect</vt:lpstr>
      <vt:lpstr>Pathological Motion</vt:lpstr>
      <vt:lpstr>Summary</vt:lpstr>
    </vt:vector>
  </TitlesOfParts>
  <Company>TCD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Video</dc:title>
  <dc:creator>ACK;DC</dc:creator>
  <cp:lastModifiedBy>Francois Pitie</cp:lastModifiedBy>
  <cp:revision>109</cp:revision>
  <cp:lastPrinted>2013-03-06T09:34:32Z</cp:lastPrinted>
  <dcterms:created xsi:type="dcterms:W3CDTF">2009-02-05T10:30:35Z</dcterms:created>
  <dcterms:modified xsi:type="dcterms:W3CDTF">2018-03-13T09:46:29Z</dcterms:modified>
</cp:coreProperties>
</file>